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2"/>
  </p:notesMasterIdLst>
  <p:sldIdLst>
    <p:sldId id="256" r:id="rId2"/>
    <p:sldId id="259" r:id="rId3"/>
    <p:sldId id="287" r:id="rId4"/>
    <p:sldId id="288" r:id="rId5"/>
    <p:sldId id="260" r:id="rId6"/>
    <p:sldId id="284" r:id="rId7"/>
    <p:sldId id="267" r:id="rId8"/>
    <p:sldId id="291" r:id="rId9"/>
    <p:sldId id="289" r:id="rId10"/>
    <p:sldId id="272" r:id="rId11"/>
    <p:sldId id="290" r:id="rId12"/>
    <p:sldId id="263" r:id="rId13"/>
    <p:sldId id="273" r:id="rId14"/>
    <p:sldId id="261" r:id="rId15"/>
    <p:sldId id="285" r:id="rId16"/>
    <p:sldId id="265" r:id="rId17"/>
    <p:sldId id="264" r:id="rId18"/>
    <p:sldId id="292" r:id="rId19"/>
    <p:sldId id="296" r:id="rId20"/>
    <p:sldId id="297" r:id="rId21"/>
  </p:sldIdLst>
  <p:sldSz cx="9144000" cy="6858000" type="screen4x3"/>
  <p:notesSz cx="6858000" cy="9144000"/>
  <p:embeddedFontLst>
    <p:embeddedFont>
      <p:font typeface="Source Sans Pro" panose="020B0604020202020204" charset="-7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F508FCD-C727-4E6B-A857-38128A48A0AC}">
  <a:tblStyle styleId="{FF508FCD-C727-4E6B-A857-38128A48A0A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61210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C5B9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55150" y="1840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teal">
    <p:bg>
      <p:bgPr>
        <a:solidFill>
          <a:srgbClr val="6CF3CE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00C5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F05768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855150" y="1459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6" name="Shape 26"/>
          <p:cNvSpPr txBox="1"/>
          <p:nvPr/>
        </p:nvSpPr>
        <p:spPr>
          <a:xfrm>
            <a:off x="3593400" y="14990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9" name="Shape 29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0" name="Shape 30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>
              <a:spcBef>
                <a:spcPts val="0"/>
              </a:spcBef>
              <a:defRPr/>
            </a:lvl1pPr>
            <a:lvl2pPr lvl="1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8" name="Shape 38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47" name="Shape 47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89283" y="1600200"/>
            <a:ext cx="2631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256050" y="1600200"/>
            <a:ext cx="2631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6022816" y="1600200"/>
            <a:ext cx="2631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56" name="Shape 56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dark">
    <p:bg>
      <p:bgPr>
        <a:solidFill>
          <a:srgbClr val="00C5B9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80050" y="274650"/>
            <a:ext cx="73838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80050" y="1600209"/>
            <a:ext cx="7383899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F3848"/>
              </a:buClr>
              <a:buSzPct val="1000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2800" dirty="0" smtClean="0"/>
              <a:t>Jaunimas </a:t>
            </a:r>
            <a:r>
              <a:rPr lang="en-US" sz="2800" dirty="0" err="1" smtClean="0"/>
              <a:t>regionuose</a:t>
            </a:r>
            <a:r>
              <a:rPr lang="en-US" sz="2800" dirty="0" smtClean="0"/>
              <a:t>: l</a:t>
            </a:r>
            <a:r>
              <a:rPr lang="lt-LT" sz="2800" dirty="0" err="1" smtClean="0"/>
              <a:t>ūkesčiai</a:t>
            </a:r>
            <a:r>
              <a:rPr lang="lt-LT" sz="2800" dirty="0" smtClean="0"/>
              <a:t> vietos savivaldai, bendradarbiavimui, darbo rinkai</a:t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000" dirty="0" smtClean="0"/>
              <a:t>Mantas Zakarka</a:t>
            </a:r>
            <a:br>
              <a:rPr lang="lt-LT" sz="2000" dirty="0" smtClean="0"/>
            </a:br>
            <a:r>
              <a:rPr lang="en-US" sz="2000" dirty="0" smtClean="0"/>
              <a:t>2017-03-23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Vilnius</a:t>
            </a:r>
            <a:endParaRPr lang="en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602650" y="2545650"/>
            <a:ext cx="2807999" cy="17667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rgbClr val="6CF3C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Idėja/Iniciatyva/Problema/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Apskritasis</a:t>
            </a:r>
            <a:r>
              <a:rPr lang="en-US" b="1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stalas</a:t>
            </a:r>
            <a:endParaRPr lang="en" b="1" dirty="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114000" y="2545650"/>
            <a:ext cx="2861999" cy="17667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00C5B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Diskusija/Dalyvavimas/Tarimasis</a:t>
            </a:r>
          </a:p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Savivaldybė</a:t>
            </a:r>
            <a:endParaRPr lang="en" b="1" dirty="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5679350" y="2545650"/>
            <a:ext cx="2861999" cy="17667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2F384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Sprendimas</a:t>
            </a:r>
            <a:endParaRPr lang="en" b="1" dirty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Sprendimų priėmimo procesas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602650" y="2545650"/>
            <a:ext cx="2807999" cy="17667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rgbClr val="6CF3C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Idėja/Iniciatyva/Problema/</a:t>
            </a:r>
          </a:p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Savivaldybė</a:t>
            </a:r>
            <a:endParaRPr lang="en" b="1" dirty="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114000" y="2545650"/>
            <a:ext cx="2861999" cy="17667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00C5B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Diskusija/Dalyvavimas/Tarimasis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Apskritasis</a:t>
            </a:r>
            <a:r>
              <a:rPr lang="en-US" b="1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stalas</a:t>
            </a:r>
            <a:endParaRPr lang="en" b="1" dirty="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5679350" y="2545650"/>
            <a:ext cx="2861999" cy="17667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2F384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Sprendimas</a:t>
            </a:r>
            <a:endParaRPr lang="en" b="1" dirty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Sprendimų priėmimo procesas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05755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2213050"/>
            <a:ext cx="3994500" cy="407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3000" b="1" dirty="0" smtClean="0"/>
              <a:t>NVO misija </a:t>
            </a:r>
            <a:endParaRPr lang="en" sz="3000" b="1" dirty="0"/>
          </a:p>
          <a:p>
            <a:pPr marL="342900" indent="-342900"/>
            <a:r>
              <a:rPr lang="lt-LT" sz="2000" dirty="0" smtClean="0">
                <a:latin typeface="+mj-lt"/>
              </a:rPr>
              <a:t>Atstovauti savo narių (fizinių ir juridinių) interesams;</a:t>
            </a:r>
          </a:p>
          <a:p>
            <a:pPr marL="342900" indent="-342900"/>
            <a:r>
              <a:rPr lang="lt-LT" sz="2000" dirty="0" smtClean="0">
                <a:latin typeface="+mj-lt"/>
              </a:rPr>
              <a:t>Vienyti piliečius bendroms iniciatyvoms;</a:t>
            </a:r>
          </a:p>
          <a:p>
            <a:pPr marL="342900" indent="-342900"/>
            <a:r>
              <a:rPr lang="lt-LT" sz="2000" dirty="0" smtClean="0">
                <a:latin typeface="+mj-lt"/>
              </a:rPr>
              <a:t>Stiprinti piliečių „balsą“ priimant sprendimus;</a:t>
            </a:r>
          </a:p>
          <a:p>
            <a:pPr marL="342900" indent="-342900"/>
            <a:r>
              <a:rPr lang="lt-LT" sz="2000" dirty="0" smtClean="0">
                <a:latin typeface="+mj-lt"/>
              </a:rPr>
              <a:t>Įgyvendinti bendrus tikslus, aktualius visam rajonui</a:t>
            </a:r>
            <a:endParaRPr lang="en" sz="2000" dirty="0">
              <a:latin typeface="+mj-lt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692274" y="2213050"/>
            <a:ext cx="3994500" cy="407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3000" b="1" dirty="0" smtClean="0"/>
              <a:t>Teisė ir pagalba</a:t>
            </a:r>
            <a:endParaRPr lang="en" sz="3000" b="1" dirty="0"/>
          </a:p>
          <a:p>
            <a:pPr marL="342900" indent="-342900"/>
            <a:r>
              <a:rPr lang="lt-LT" sz="2000" dirty="0" smtClean="0">
                <a:latin typeface="+mj-lt"/>
              </a:rPr>
              <a:t>Nevyriausybinių organizacijų plėtros įstatymas;</a:t>
            </a:r>
          </a:p>
          <a:p>
            <a:pPr marL="342900" indent="-342900"/>
            <a:r>
              <a:rPr lang="lt-LT" sz="2000" dirty="0" smtClean="0">
                <a:latin typeface="+mj-lt"/>
              </a:rPr>
              <a:t>Galimybė įtraukti piliečius į tiesioginį valdymą;</a:t>
            </a:r>
          </a:p>
          <a:p>
            <a:pPr marL="342900" indent="-342900"/>
            <a:r>
              <a:rPr lang="lt-LT" sz="2000" dirty="0" smtClean="0">
                <a:latin typeface="+mj-lt"/>
              </a:rPr>
              <a:t>Aktualių visuomenės poreikių atliepimas;</a:t>
            </a:r>
          </a:p>
          <a:p>
            <a:pPr marL="342900" indent="-342900"/>
            <a:r>
              <a:rPr lang="lt-LT" sz="2000" dirty="0" smtClean="0">
                <a:latin typeface="+mj-lt"/>
              </a:rPr>
              <a:t>Teisėkūros proceso organizavimas;</a:t>
            </a:r>
          </a:p>
          <a:p>
            <a:pPr marL="342900" indent="-342900"/>
            <a:endParaRPr lang="en" dirty="0"/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Prielaidos bendradarbiavimui arba kodėl to reikia?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 idx="4294967295"/>
          </p:nvPr>
        </p:nvSpPr>
        <p:spPr>
          <a:xfrm>
            <a:off x="880050" y="274650"/>
            <a:ext cx="73838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Pagrindiniai bendradarbiavimo aspektai</a:t>
            </a:r>
            <a:endParaRPr lang="en" dirty="0"/>
          </a:p>
        </p:txBody>
      </p:sp>
      <p:sp>
        <p:nvSpPr>
          <p:cNvPr id="204" name="Shape 204"/>
          <p:cNvSpPr txBox="1">
            <a:spLocks noGrp="1"/>
          </p:cNvSpPr>
          <p:nvPr>
            <p:ph type="body" idx="4294967295"/>
          </p:nvPr>
        </p:nvSpPr>
        <p:spPr>
          <a:xfrm>
            <a:off x="467544" y="2278841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05768"/>
                </a:solidFill>
              </a:rPr>
              <a:t>Išankstinis nusistatymas</a:t>
            </a:r>
            <a:endParaRPr lang="en" sz="2400" b="1" dirty="0">
              <a:solidFill>
                <a:srgbClr val="F0576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sz="1200" dirty="0" smtClean="0">
                <a:solidFill>
                  <a:srgbClr val="FFFFFF"/>
                </a:solidFill>
              </a:rPr>
              <a:t>Tai iškart pasmerkia mūsų sumanymui ir bendrai idėjai žlugti. Savivaldybė daugeliu atvejų pati nesugalvoja įvairių procedūrų, o NVO pačios sutinka su sutarties sąlygomis.</a:t>
            </a:r>
            <a:endParaRPr lang="en" sz="1200" dirty="0">
              <a:solidFill>
                <a:srgbClr val="FFFFFF"/>
              </a:solidFill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4294967295"/>
          </p:nvPr>
        </p:nvSpPr>
        <p:spPr>
          <a:xfrm>
            <a:off x="3223963" y="22860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05768"/>
                </a:solidFill>
              </a:rPr>
              <a:t>Finansavimas</a:t>
            </a:r>
            <a:endParaRPr lang="en" sz="2400" b="1" dirty="0">
              <a:solidFill>
                <a:srgbClr val="F0576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sz="1200" dirty="0" smtClean="0">
                <a:solidFill>
                  <a:srgbClr val="FFFFFF"/>
                </a:solidFill>
              </a:rPr>
              <a:t>Kai visas bendradarbiavimas „sukasi“ tik aplink pinigus, jų panaudojimą, įsisavinimą, konkursų laimėjimą ir t.t.</a:t>
            </a:r>
            <a:endParaRPr lang="en" sz="1200" dirty="0">
              <a:solidFill>
                <a:srgbClr val="FFFFFF"/>
              </a:solidFill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4294967295"/>
          </p:nvPr>
        </p:nvSpPr>
        <p:spPr>
          <a:xfrm>
            <a:off x="5990727" y="22860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05768"/>
                </a:solidFill>
              </a:rPr>
              <a:t>Aiškus tikslas</a:t>
            </a:r>
            <a:endParaRPr lang="en" sz="2400" b="1" dirty="0">
              <a:solidFill>
                <a:srgbClr val="F0576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sz="1200" dirty="0" smtClean="0">
                <a:solidFill>
                  <a:srgbClr val="FFFFFF"/>
                </a:solidFill>
              </a:rPr>
              <a:t>Bendradarbiavimas negali prasidėti neturint aiškaus tikslo kodėl norime bendradarbiauti, ką norime bendradarbiavimu pasiekti, kodėl tai yra reikalinga ir naudinga.</a:t>
            </a:r>
            <a:endParaRPr lang="en" sz="1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4294967295"/>
          </p:nvPr>
        </p:nvSpPr>
        <p:spPr>
          <a:xfrm>
            <a:off x="467544" y="4653136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05768"/>
                </a:solidFill>
              </a:rPr>
              <a:t>Sąlygų susikūrimas</a:t>
            </a:r>
            <a:endParaRPr lang="en" sz="2400" b="1" dirty="0">
              <a:solidFill>
                <a:srgbClr val="F0576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sz="1200" dirty="0" smtClean="0">
                <a:solidFill>
                  <a:srgbClr val="FFFFFF"/>
                </a:solidFill>
              </a:rPr>
              <a:t>Bet kokia veikla/idėja gali būti įgyvendinta susikūrus bent minimaliausias tam tinkamas sąlygas/aplinką.</a:t>
            </a:r>
            <a:endParaRPr lang="en" sz="1200" dirty="0">
              <a:solidFill>
                <a:srgbClr val="FFFFFF"/>
              </a:solidFill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4294967295"/>
          </p:nvPr>
        </p:nvSpPr>
        <p:spPr>
          <a:xfrm>
            <a:off x="3223963" y="44958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05768"/>
                </a:solidFill>
              </a:rPr>
              <a:t>Įsipareigojimų vykdymas</a:t>
            </a:r>
            <a:endParaRPr lang="en" sz="2400" b="1" dirty="0">
              <a:solidFill>
                <a:srgbClr val="F0576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sz="1200" dirty="0" smtClean="0">
                <a:solidFill>
                  <a:srgbClr val="FFFFFF"/>
                </a:solidFill>
              </a:rPr>
              <a:t>Pasirašius sutartį privalėsime vykdyti ir įsipareigojimus. Ir visada tai galioja abiems bendradarbiaujančioms pusėms.</a:t>
            </a:r>
            <a:endParaRPr lang="en" sz="1200" dirty="0">
              <a:solidFill>
                <a:srgbClr val="FFFFFF"/>
              </a:solidFill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4294967295"/>
          </p:nvPr>
        </p:nvSpPr>
        <p:spPr>
          <a:xfrm>
            <a:off x="5990727" y="44958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05768"/>
                </a:solidFill>
              </a:rPr>
              <a:t>Komunikacija</a:t>
            </a:r>
            <a:endParaRPr lang="en" sz="2400" b="1" dirty="0">
              <a:solidFill>
                <a:srgbClr val="F0576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sz="1200" dirty="0" smtClean="0">
                <a:solidFill>
                  <a:srgbClr val="FFFFFF"/>
                </a:solidFill>
              </a:rPr>
              <a:t>Pabandykite išspręsti bet kokį klausimą namuose/darbe/mokykloje/universitete/savivaldybėje visiškai nesikalbant. </a:t>
            </a:r>
            <a:endParaRPr lang="en" sz="1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6178440" y="4158713"/>
            <a:ext cx="383718" cy="383695"/>
          </a:xfrm>
          <a:custGeom>
            <a:avLst/>
            <a:gdLst/>
            <a:ahLst/>
            <a:cxnLst/>
            <a:rect l="0" t="0" r="0" b="0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6" name="Shape 216"/>
          <p:cNvGrpSpPr/>
          <p:nvPr/>
        </p:nvGrpSpPr>
        <p:grpSpPr>
          <a:xfrm>
            <a:off x="3360914" y="4123337"/>
            <a:ext cx="370874" cy="387204"/>
            <a:chOff x="3294650" y="3652450"/>
            <a:chExt cx="388350" cy="405450"/>
          </a:xfrm>
        </p:grpSpPr>
        <p:sp>
          <p:nvSpPr>
            <p:cNvPr id="217" name="Shape 217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8" name="Shape 228"/>
          <p:cNvGrpSpPr/>
          <p:nvPr/>
        </p:nvGrpSpPr>
        <p:grpSpPr>
          <a:xfrm>
            <a:off x="6102637" y="1877610"/>
            <a:ext cx="409360" cy="436172"/>
            <a:chOff x="5970800" y="1619250"/>
            <a:chExt cx="428650" cy="456725"/>
          </a:xfrm>
        </p:grpSpPr>
        <p:sp>
          <p:nvSpPr>
            <p:cNvPr id="229" name="Shape 22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Shape 416"/>
          <p:cNvSpPr/>
          <p:nvPr/>
        </p:nvSpPr>
        <p:spPr>
          <a:xfrm>
            <a:off x="598179" y="1999778"/>
            <a:ext cx="368510" cy="343150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4" name="Shape 460"/>
          <p:cNvGrpSpPr/>
          <p:nvPr/>
        </p:nvGrpSpPr>
        <p:grpSpPr>
          <a:xfrm>
            <a:off x="3363804" y="2030141"/>
            <a:ext cx="376743" cy="253203"/>
            <a:chOff x="1241275" y="3718400"/>
            <a:chExt cx="450650" cy="302875"/>
          </a:xfrm>
        </p:grpSpPr>
        <p:sp>
          <p:nvSpPr>
            <p:cNvPr id="35" name="Shape 461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0" t="0" r="0" b="0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462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0" t="0" r="0" b="0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463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0" t="0" r="0" b="0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464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0" t="0" r="0" b="0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9" name="Shape 451"/>
          <p:cNvGrpSpPr/>
          <p:nvPr/>
        </p:nvGrpSpPr>
        <p:grpSpPr>
          <a:xfrm>
            <a:off x="598179" y="4365793"/>
            <a:ext cx="346104" cy="353230"/>
            <a:chOff x="3955900" y="2984500"/>
            <a:chExt cx="414000" cy="422525"/>
          </a:xfrm>
        </p:grpSpPr>
        <p:sp>
          <p:nvSpPr>
            <p:cNvPr id="40" name="Shape 452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0" t="0" r="0" b="0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53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0" t="0" r="0" b="0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54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0" t="0" r="0" b="0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Pažiūrėkim konkrečiau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lt-LT" sz="2000" dirty="0" smtClean="0">
                <a:latin typeface="+mj-lt"/>
              </a:rPr>
              <a:t>Bendros darbo grupės/komisijos;</a:t>
            </a:r>
          </a:p>
          <a:p>
            <a:pPr marL="228600" lvl="0" rtl="0">
              <a:spcBef>
                <a:spcPts val="0"/>
              </a:spcBef>
              <a:buNone/>
            </a:pPr>
            <a:endParaRPr lang="en" sz="2000" dirty="0">
              <a:latin typeface="+mj-lt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lt-LT" sz="2000" dirty="0" smtClean="0">
                <a:latin typeface="+mj-lt"/>
              </a:rPr>
              <a:t>NVO įtraukimas į svarbiausius sprendimus ne dėl įtraukimo, o dėl noro įsigilinti į NVO keliamus klausimus;</a:t>
            </a:r>
          </a:p>
          <a:p>
            <a:pPr marL="228600" lvl="0" rtl="0">
              <a:spcBef>
                <a:spcPts val="0"/>
              </a:spcBef>
              <a:buNone/>
            </a:pPr>
            <a:endParaRPr lang="lt-LT" sz="2000" dirty="0" smtClean="0">
              <a:latin typeface="+mj-lt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lt-LT" sz="2000" dirty="0" smtClean="0">
                <a:latin typeface="+mj-lt"/>
              </a:rPr>
              <a:t>Konsultacijos dėl sprendimų priėmimo;</a:t>
            </a:r>
          </a:p>
          <a:p>
            <a:pPr marL="228600" lvl="0" rtl="0">
              <a:spcBef>
                <a:spcPts val="0"/>
              </a:spcBef>
              <a:buNone/>
            </a:pPr>
            <a:endParaRPr lang="lt-LT" sz="2000" dirty="0" smtClean="0">
              <a:latin typeface="+mj-lt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lt-LT" sz="2000" dirty="0" smtClean="0">
                <a:latin typeface="+mj-lt"/>
              </a:rPr>
              <a:t>Aiškus susitarimas dėl privalomų įgyvendinti įsipareigojimų;</a:t>
            </a:r>
          </a:p>
          <a:p>
            <a:pPr marL="228600" lvl="0" rtl="0">
              <a:spcBef>
                <a:spcPts val="0"/>
              </a:spcBef>
              <a:buNone/>
            </a:pPr>
            <a:endParaRPr lang="lt-LT" sz="2000" dirty="0" smtClean="0">
              <a:latin typeface="+mj-lt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lt-LT" sz="2000" dirty="0" smtClean="0">
                <a:latin typeface="+mj-lt"/>
              </a:rPr>
              <a:t>Ne „prašytojų“, o „partnerių“ vaidmuo;</a:t>
            </a:r>
          </a:p>
          <a:p>
            <a:pPr marL="457200" lvl="0" indent="-228600" rtl="0">
              <a:spcBef>
                <a:spcPts val="0"/>
              </a:spcBef>
            </a:pPr>
            <a:endParaRPr lang="lt-LT" sz="2000" dirty="0">
              <a:latin typeface="+mj-lt"/>
            </a:endParaRPr>
          </a:p>
          <a:p>
            <a:pPr marL="457200" indent="-228600"/>
            <a:r>
              <a:rPr lang="lt-LT" sz="2000" dirty="0"/>
              <a:t>Ne „kontrolierių“, o „partnerių“ vaidmuo.</a:t>
            </a:r>
            <a:endParaRPr lang="en" sz="2000" dirty="0"/>
          </a:p>
          <a:p>
            <a:pPr marL="457200" lvl="0" indent="-228600" rtl="0">
              <a:spcBef>
                <a:spcPts val="0"/>
              </a:spcBef>
            </a:pPr>
            <a:endParaRPr lang="lt-LT" sz="2000" dirty="0" smtClean="0">
              <a:latin typeface="+mj-lt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lt-LT" sz="2000" dirty="0" smtClean="0">
                <a:latin typeface="+mj-lt"/>
              </a:rPr>
              <a:t>Galimybė NVO įsitraukti į sprendimų procesus savarankiškai;</a:t>
            </a:r>
          </a:p>
          <a:p>
            <a:pPr marL="457200" lvl="0" indent="-228600" rtl="0">
              <a:spcBef>
                <a:spcPts val="0"/>
              </a:spcBef>
            </a:pPr>
            <a:endParaRPr lang="lt-LT" sz="2000" dirty="0">
              <a:latin typeface="+mj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2F3848"/>
                </a:solidFill>
              </a:rPr>
              <a:t>3</a:t>
            </a:r>
            <a:r>
              <a:rPr lang="en" dirty="0" smtClean="0">
                <a:solidFill>
                  <a:srgbClr val="2F3848"/>
                </a:solidFill>
              </a:rPr>
              <a:t>.</a:t>
            </a:r>
            <a:endParaRPr lang="en" dirty="0">
              <a:solidFill>
                <a:srgbClr val="2F384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dirty="0" smtClean="0"/>
              <a:t>Bendradarbiavimas ir darbo rinka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854250" y="3922275"/>
            <a:ext cx="4725861" cy="123491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dirty="0" smtClean="0"/>
              <a:t>Kokio bendradarbiavimo tikisi ir kaip mato save darbo rinkoje?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40993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dirty="0" smtClean="0"/>
              <a:t>Pagrindinė grėsmė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15616" y="2302274"/>
            <a:ext cx="3153300" cy="3266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dirty="0" smtClean="0"/>
              <a:t>Bendradarbiavimas - ilgas, kryptingai formuojamas bei organizuojamas procesas, kurio tiesioginės naudos, deja, bet greitai pajusti nėra įmanoma.</a:t>
            </a:r>
            <a:endParaRPr lang="en" sz="2400" dirty="0"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00" y="2913471"/>
            <a:ext cx="3266200" cy="2043707"/>
          </a:xfrm>
          <a:prstGeom prst="rect">
            <a:avLst/>
          </a:prstGeom>
          <a:noFill/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89275" y="2034700"/>
            <a:ext cx="2631900" cy="45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F0000"/>
                </a:solidFill>
              </a:rPr>
              <a:t>Rezultatai</a:t>
            </a:r>
            <a:endParaRPr lang="en" sz="2400" b="1" dirty="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lt-LT" dirty="0" smtClean="0"/>
              <a:t>Bendrai pasiekti rezultatai: įgyvendinti projektai, sustiprėjusios </a:t>
            </a:r>
            <a:r>
              <a:rPr lang="en-US" dirty="0" err="1" smtClean="0"/>
              <a:t>organizacijos</a:t>
            </a:r>
            <a:r>
              <a:rPr lang="lt-LT" dirty="0" smtClean="0"/>
              <a:t>, galimybė dalyvauti demokratiniuose procesuose;</a:t>
            </a:r>
            <a:endParaRPr lang="en" dirty="0"/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3256047" y="2034700"/>
            <a:ext cx="2631900" cy="45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F0000"/>
                </a:solidFill>
              </a:rPr>
              <a:t>Perspektyvos</a:t>
            </a:r>
            <a:endParaRPr lang="en" sz="2400" b="1" dirty="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lt-LT" dirty="0" smtClean="0"/>
              <a:t>Galimybės vystyti ateities iniciatyvas atsižvelgiant į jau sukurtus partnerystės ryšius. Niekada nepabandęs niekada ir nesužinosi;</a:t>
            </a:r>
            <a:endParaRPr lang="en" dirty="0"/>
          </a:p>
        </p:txBody>
      </p:sp>
      <p:sp>
        <p:nvSpPr>
          <p:cNvPr id="133" name="Shape 133"/>
          <p:cNvSpPr txBox="1">
            <a:spLocks noGrp="1"/>
          </p:cNvSpPr>
          <p:nvPr>
            <p:ph type="body" idx="3"/>
          </p:nvPr>
        </p:nvSpPr>
        <p:spPr>
          <a:xfrm>
            <a:off x="6022819" y="2034700"/>
            <a:ext cx="2631900" cy="45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F0000"/>
                </a:solidFill>
              </a:rPr>
              <a:t>Demokratija</a:t>
            </a:r>
            <a:endParaRPr lang="en" sz="24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dirty="0" smtClean="0"/>
              <a:t>Didesnis žmonių įtraukimas ir teisingai priimti valdžios priėmėjų sprendimai. Aktyvesnis dialogas tarp vietos gyventojų ir savivaldybės atstovų ne tik NVO aktualiais klausimais;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Tiesiogin</a:t>
            </a:r>
            <a:r>
              <a:rPr lang="lt-LT" dirty="0" smtClean="0"/>
              <a:t>ė nauda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yra kas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b="1" dirty="0" smtClean="0"/>
              <a:t>Jaunimo organizacija</a:t>
            </a:r>
          </a:p>
          <a:p>
            <a:endParaRPr lang="lt-LT" b="1" dirty="0"/>
          </a:p>
          <a:p>
            <a:pPr>
              <a:buNone/>
            </a:pPr>
            <a:r>
              <a:rPr lang="lt-LT" dirty="0"/>
              <a:t>įstatymų ir kitų teisės aktų nustatyta tvarka įregistruota asociacija:</a:t>
            </a:r>
          </a:p>
          <a:p>
            <a:pPr>
              <a:buNone/>
            </a:pPr>
            <a:r>
              <a:rPr lang="lt-LT" dirty="0"/>
              <a:t>1) kurioje ne mažiau kaip 2/3 narių yra jauni žmonės ir (ar)</a:t>
            </a:r>
          </a:p>
          <a:p>
            <a:pPr>
              <a:buNone/>
            </a:pPr>
            <a:r>
              <a:rPr lang="lt-LT" dirty="0"/>
              <a:t>2) į kurią įeina ne mažiau kaip 2/3 asociacijų, kurių kiekvienos ne mažiau kaip 2/3 narių yra jauni žmonės.</a:t>
            </a:r>
          </a:p>
          <a:p>
            <a:pPr>
              <a:buNone/>
            </a:pPr>
            <a:endParaRPr lang="lt-LT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lt-LT" b="1" dirty="0" smtClean="0"/>
              <a:t>Apskritasis stalas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jaunimo </a:t>
            </a:r>
            <a:r>
              <a:rPr lang="lt-LT" dirty="0"/>
              <a:t>organizacija, kurios pagrindinis tikslas – vienyti Lietuvos Respublikos teritorijos administraciniame vienete veikiančias jaunimo organizacijas ir joms atstovauti.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lt-LT" b="1" dirty="0" smtClean="0"/>
              <a:t>Su jaunimu dirbanti</a:t>
            </a:r>
          </a:p>
          <a:p>
            <a:endParaRPr lang="lt-LT" b="1" dirty="0"/>
          </a:p>
          <a:p>
            <a:pPr>
              <a:buNone/>
            </a:pPr>
            <a:r>
              <a:rPr lang="lt-LT" dirty="0"/>
              <a:t>viešasis juridinis asmuo, kurio vienas iš tikslų – į jaunimą orientuota ir jaunimo poreikius tenkinanti veikla.</a:t>
            </a:r>
          </a:p>
        </p:txBody>
      </p:sp>
    </p:spTree>
    <p:extLst>
      <p:ext uri="{BB962C8B-B14F-4D97-AF65-F5344CB8AC3E}">
        <p14:creationId xmlns:p14="http://schemas.microsoft.com/office/powerpoint/2010/main" val="107074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Jaunimo organizacijų funkcijos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lt-LT" sz="1800" dirty="0" smtClean="0"/>
              <a:t>1</a:t>
            </a:r>
            <a:r>
              <a:rPr lang="lt-LT" sz="1800" dirty="0"/>
              <a:t>) tenkina ir įgyvendina bendrus jaunimo ar atskirų jaunimo grupių poreikius bei interesus;</a:t>
            </a:r>
          </a:p>
          <a:p>
            <a:pPr>
              <a:buNone/>
            </a:pPr>
            <a:r>
              <a:rPr lang="lt-LT" sz="1800" dirty="0"/>
              <a:t>2) ugdo jaunų žmonių pilietiškumą ir pagarbą šeimai;</a:t>
            </a:r>
          </a:p>
          <a:p>
            <a:pPr>
              <a:buNone/>
            </a:pPr>
            <a:r>
              <a:rPr lang="lt-LT" sz="1800" dirty="0"/>
              <a:t>3) vykdo jaunų žmonių neformalųjį ugdymą;</a:t>
            </a:r>
          </a:p>
          <a:p>
            <a:pPr>
              <a:buNone/>
            </a:pPr>
            <a:r>
              <a:rPr lang="lt-LT" sz="1800" dirty="0"/>
              <a:t>4) organizuoja jaunų žmonių užimtumą, sportą, turizmą, kultūrinę bei profesinę veiklą;</a:t>
            </a:r>
          </a:p>
          <a:p>
            <a:pPr>
              <a:buNone/>
            </a:pPr>
            <a:r>
              <a:rPr lang="lt-LT" sz="1800" dirty="0"/>
              <a:t>5) skatina jaunų žmonių tarptautinį bendradarbiavimą;</a:t>
            </a:r>
          </a:p>
          <a:p>
            <a:pPr>
              <a:buNone/>
            </a:pPr>
            <a:r>
              <a:rPr lang="lt-LT" sz="1800" dirty="0"/>
              <a:t>6) propaguoja savanorišką jaunimo darbą;</a:t>
            </a:r>
          </a:p>
          <a:p>
            <a:pPr>
              <a:buNone/>
            </a:pPr>
            <a:r>
              <a:rPr lang="lt-LT" sz="1800" dirty="0"/>
              <a:t>7) užsiima kita veikla, kuri neprieštarauja Lietuvos Respublikos Konstitucijai, Lietuvos Respublikos tarptautinėms sutartims, įstatymams ir kitiems teisės aktams.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1915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2F3848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Kas yra kas?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err="1" smtClean="0"/>
              <a:t>Jaunas</a:t>
            </a:r>
            <a:r>
              <a:rPr lang="en-US" dirty="0" smtClean="0"/>
              <a:t> </a:t>
            </a:r>
            <a:r>
              <a:rPr lang="lt-LT" dirty="0" smtClean="0"/>
              <a:t>žmogus</a:t>
            </a:r>
            <a:endParaRPr lang="en" dirty="0"/>
          </a:p>
        </p:txBody>
      </p:sp>
      <p:sp>
        <p:nvSpPr>
          <p:cNvPr id="4" name="Shape 98"/>
          <p:cNvSpPr txBox="1">
            <a:spLocks/>
          </p:cNvSpPr>
          <p:nvPr/>
        </p:nvSpPr>
        <p:spPr>
          <a:xfrm>
            <a:off x="852409" y="5068519"/>
            <a:ext cx="3815400" cy="993899"/>
          </a:xfrm>
          <a:prstGeom prst="rect">
            <a:avLst/>
          </a:prstGeom>
          <a:noFill/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ource Sans Pro"/>
              <a:buNone/>
              <a:defRPr sz="2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algn="ctr"/>
            <a:r>
              <a:rPr lang="en-US" dirty="0" err="1" smtClean="0"/>
              <a:t>Savivaldyb</a:t>
            </a:r>
            <a:r>
              <a:rPr lang="lt-LT" dirty="0" smtClean="0"/>
              <a:t>ė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lt-LT" sz="2800" dirty="0" smtClean="0"/>
              <a:t>Ačiū</a:t>
            </a:r>
            <a:r>
              <a:rPr lang="en-US" sz="2800" dirty="0" smtClean="0"/>
              <a:t>!</a:t>
            </a: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2089072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Jaunimo politikos pagrindų įstatymas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lt-LT" sz="1600" dirty="0">
                <a:latin typeface="+mj-lt"/>
              </a:rPr>
              <a:t>2 straipsnis. Pagrindinės šio Įstatymo sąvokos</a:t>
            </a:r>
          </a:p>
          <a:p>
            <a:pPr>
              <a:buNone/>
            </a:pPr>
            <a:endParaRPr lang="en-US" sz="1600" b="1" dirty="0" smtClean="0">
              <a:latin typeface="+mj-lt"/>
            </a:endParaRPr>
          </a:p>
          <a:p>
            <a:pPr>
              <a:buNone/>
            </a:pPr>
            <a:r>
              <a:rPr lang="lt-LT" sz="1600" b="1" dirty="0" smtClean="0">
                <a:latin typeface="+mj-lt"/>
              </a:rPr>
              <a:t>Jaunas </a:t>
            </a:r>
            <a:r>
              <a:rPr lang="lt-LT" sz="1600" b="1" dirty="0">
                <a:latin typeface="+mj-lt"/>
              </a:rPr>
              <a:t>žmogus – asmuo nuo 14 iki 29 metų.</a:t>
            </a:r>
          </a:p>
          <a:p>
            <a:pPr marL="342900" indent="-342900">
              <a:buAutoNum type="arabicPeriod"/>
            </a:pPr>
            <a:endParaRPr lang="lt-LT" sz="1600" dirty="0">
              <a:latin typeface="+mj-lt"/>
            </a:endParaRPr>
          </a:p>
          <a:p>
            <a:pPr>
              <a:buNone/>
            </a:pPr>
            <a:r>
              <a:rPr lang="lt-LT" sz="1600" b="1" dirty="0" smtClean="0">
                <a:latin typeface="+mj-lt"/>
              </a:rPr>
              <a:t>Jaunimo </a:t>
            </a:r>
            <a:r>
              <a:rPr lang="lt-LT" sz="1600" b="1" dirty="0">
                <a:latin typeface="+mj-lt"/>
              </a:rPr>
              <a:t>iniciatyva </a:t>
            </a:r>
            <a:r>
              <a:rPr lang="lt-LT" sz="1600" dirty="0">
                <a:latin typeface="+mj-lt"/>
              </a:rPr>
              <a:t>– jaunimo veikla, skirta jaunimo poreikiams tenkinti.</a:t>
            </a:r>
          </a:p>
          <a:p>
            <a:pPr>
              <a:buNone/>
            </a:pPr>
            <a:endParaRPr lang="lt-LT" sz="1600" dirty="0" smtClean="0">
              <a:latin typeface="+mj-lt"/>
            </a:endParaRPr>
          </a:p>
          <a:p>
            <a:pPr>
              <a:buNone/>
            </a:pPr>
            <a:r>
              <a:rPr lang="lt-LT" sz="1600" b="1" dirty="0" smtClean="0">
                <a:latin typeface="+mj-lt"/>
              </a:rPr>
              <a:t>Jaunimo </a:t>
            </a:r>
            <a:r>
              <a:rPr lang="lt-LT" sz="1600" b="1" dirty="0">
                <a:latin typeface="+mj-lt"/>
              </a:rPr>
              <a:t>organizacija </a:t>
            </a:r>
            <a:r>
              <a:rPr lang="lt-LT" sz="1600" dirty="0">
                <a:latin typeface="+mj-lt"/>
              </a:rPr>
              <a:t>– įstatymų ir kitų teisės aktų nustatyta tvarka įregistruota asociacija</a:t>
            </a:r>
            <a:r>
              <a:rPr lang="lt-LT" sz="1600" dirty="0" smtClean="0">
                <a:latin typeface="+mj-lt"/>
              </a:rPr>
              <a:t>:</a:t>
            </a:r>
            <a:endParaRPr lang="lt-LT" sz="1600" dirty="0">
              <a:latin typeface="+mj-lt"/>
            </a:endParaRPr>
          </a:p>
          <a:p>
            <a:pPr>
              <a:buNone/>
            </a:pPr>
            <a:r>
              <a:rPr lang="lt-LT" sz="1600" dirty="0">
                <a:latin typeface="+mj-lt"/>
              </a:rPr>
              <a:t>1) kurioje ne mažiau kaip 2/3 narių yra jauni žmonės ir (ar)</a:t>
            </a:r>
          </a:p>
          <a:p>
            <a:pPr>
              <a:buNone/>
            </a:pPr>
            <a:r>
              <a:rPr lang="lt-LT" sz="1600" dirty="0" smtClean="0">
                <a:latin typeface="+mj-lt"/>
              </a:rPr>
              <a:t>2</a:t>
            </a:r>
            <a:r>
              <a:rPr lang="lt-LT" sz="1600" dirty="0">
                <a:latin typeface="+mj-lt"/>
              </a:rPr>
              <a:t>) į kurią įeina ne mažiau kaip 2/3 asociacijų, kurių kiekvienos ne mažiau kaip 2/3 narių yra jauni žmonės.</a:t>
            </a:r>
          </a:p>
          <a:p>
            <a:pPr marL="342900" indent="-342900">
              <a:buAutoNum type="arabicPeriod"/>
            </a:pPr>
            <a:endParaRPr lang="lt-LT" sz="1600" dirty="0">
              <a:latin typeface="+mj-lt"/>
            </a:endParaRPr>
          </a:p>
          <a:p>
            <a:pPr>
              <a:buNone/>
            </a:pPr>
            <a:r>
              <a:rPr lang="lt-LT" sz="1600" b="1" dirty="0" smtClean="0">
                <a:latin typeface="+mj-lt"/>
              </a:rPr>
              <a:t>Jaunimo </a:t>
            </a:r>
            <a:r>
              <a:rPr lang="lt-LT" sz="1600" b="1" dirty="0">
                <a:latin typeface="+mj-lt"/>
              </a:rPr>
              <a:t>politika </a:t>
            </a:r>
            <a:r>
              <a:rPr lang="lt-LT" sz="1600" dirty="0">
                <a:latin typeface="+mj-lt"/>
              </a:rPr>
              <a:t>– kryptinga veikla, kuria sprendžiamos jaunimo problemos ir siekiama sudaryti palankias sąlygas formuotis jauno žmogaus asmenybei bei jo integravimuisi į visuomenės gyvenimą, taip pat veikla, kuria siekiama visuomenės ir atskirų jos grupių supratimo bei tolerancijos jauniems žmonėms. </a:t>
            </a:r>
            <a:endParaRPr lang="en-US" sz="1600" dirty="0" smtClean="0">
              <a:latin typeface="+mj-lt"/>
            </a:endParaRPr>
          </a:p>
          <a:p>
            <a:pPr marL="228600" lvl="0">
              <a:buNone/>
            </a:pPr>
            <a:endParaRPr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612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Savivaldybė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lt-LT" sz="1600" b="1" dirty="0">
                <a:latin typeface="+mn-lt"/>
              </a:rPr>
              <a:t>Savivaldybė</a:t>
            </a:r>
            <a:r>
              <a:rPr lang="lt-LT" sz="1800" dirty="0">
                <a:latin typeface="+mn-lt"/>
              </a:rPr>
              <a:t> –</a:t>
            </a:r>
            <a:r>
              <a:rPr lang="lt-LT" sz="2400" dirty="0">
                <a:latin typeface="+mn-lt"/>
              </a:rPr>
              <a:t> </a:t>
            </a:r>
            <a:r>
              <a:rPr lang="lt-LT" sz="1600" dirty="0" smtClean="0">
                <a:latin typeface="+mn-lt"/>
              </a:rPr>
              <a:t>juridinio asmens statusą </a:t>
            </a:r>
            <a:r>
              <a:rPr lang="lt-LT" sz="1600" dirty="0">
                <a:latin typeface="+mn-lt"/>
              </a:rPr>
              <a:t>turinčio </a:t>
            </a:r>
            <a:r>
              <a:rPr lang="lt-LT" sz="1600" dirty="0" smtClean="0">
                <a:latin typeface="+mn-lt"/>
              </a:rPr>
              <a:t>valstybės </a:t>
            </a:r>
            <a:r>
              <a:rPr lang="lt-LT" sz="1600" dirty="0">
                <a:latin typeface="+mn-lt"/>
              </a:rPr>
              <a:t>administracinio vieneto, jo teritorijos, šioje teritorijoje </a:t>
            </a:r>
            <a:r>
              <a:rPr lang="lt-LT" sz="1600" b="1" dirty="0">
                <a:latin typeface="+mn-lt"/>
              </a:rPr>
              <a:t>nuolat gyvenančių žmonių organizuotos bendruomenės</a:t>
            </a:r>
            <a:r>
              <a:rPr lang="lt-LT" sz="1600" dirty="0">
                <a:latin typeface="+mn-lt"/>
              </a:rPr>
              <a:t>, kuriai įstatymu suteikta vietos savivaldos teisė, </a:t>
            </a:r>
            <a:r>
              <a:rPr lang="lt-LT" sz="1600" b="1" dirty="0">
                <a:latin typeface="+mn-lt"/>
              </a:rPr>
              <a:t>šios bendruomenės išrinktų politinių partijų ir organizacijų kandidatais pasiūlytų atstovų ir jų suformuotų bei kontroliuojamų viešojo administravimo institucijų visuma</a:t>
            </a:r>
            <a:r>
              <a:rPr lang="lt-LT" sz="1600" b="1" dirty="0" smtClean="0">
                <a:latin typeface="+mn-lt"/>
              </a:rPr>
              <a:t>.</a:t>
            </a:r>
          </a:p>
          <a:p>
            <a:pPr algn="just"/>
            <a:endParaRPr lang="lt-LT" sz="1200" dirty="0">
              <a:latin typeface="+mn-lt"/>
            </a:endParaRPr>
          </a:p>
          <a:p>
            <a:pPr algn="just"/>
            <a:r>
              <a:rPr lang="lt-LT" sz="1600" b="1" dirty="0">
                <a:latin typeface="+mn-lt"/>
              </a:rPr>
              <a:t>Vietos savivalda</a:t>
            </a:r>
            <a:r>
              <a:rPr lang="lt-LT" sz="1600" dirty="0">
                <a:latin typeface="+mn-lt"/>
              </a:rPr>
              <a:t> – savivaldybės </a:t>
            </a:r>
            <a:r>
              <a:rPr lang="lt-LT" sz="1600" dirty="0" smtClean="0">
                <a:latin typeface="+mn-lt"/>
              </a:rPr>
              <a:t>bendruomenės </a:t>
            </a:r>
            <a:r>
              <a:rPr lang="lt-LT" sz="1600" dirty="0">
                <a:latin typeface="+mn-lt"/>
              </a:rPr>
              <a:t>ir jos išrinktų atstovų bei jų suformuotų ir kontroliuojamų </a:t>
            </a:r>
            <a:r>
              <a:rPr lang="lt-LT" sz="1600" b="1" dirty="0">
                <a:latin typeface="+mn-lt"/>
              </a:rPr>
              <a:t>viešojo administravimo institucijų teisė ir galia savarankiškai tvarkyti ir valdyti bendruomenės viešuosius reikalus</a:t>
            </a:r>
            <a:r>
              <a:rPr lang="lt-LT" sz="1600" dirty="0">
                <a:latin typeface="+mn-lt"/>
              </a:rPr>
              <a:t>. Šią teisę ir galią įgyvendina tiesioginiuose, slaptuose ir visuotiniuose rinkimuose išrinkta savivaldybės taryba – savarankiškas ir visoje teritorijoje vienintelis bendruomenės plėtros strategiją numatantis, jos įgyvendinimui skiriamas lėšas valdantis ir įgyvendinimą visais aspektais kontroliuojantis bendruomenės valdžios organas</a:t>
            </a:r>
            <a:r>
              <a:rPr lang="lt-LT" sz="1600" dirty="0" smtClean="0">
                <a:latin typeface="+mn-lt"/>
              </a:rPr>
              <a:t>.</a:t>
            </a:r>
          </a:p>
          <a:p>
            <a:pPr algn="just">
              <a:buNone/>
            </a:pPr>
            <a:endParaRPr lang="lt-LT" sz="1600" dirty="0">
              <a:latin typeface="+mn-lt"/>
            </a:endParaRPr>
          </a:p>
          <a:p>
            <a:pPr algn="just"/>
            <a:r>
              <a:rPr lang="lt-LT" sz="1600" b="1" dirty="0">
                <a:latin typeface="+mn-lt"/>
              </a:rPr>
              <a:t>Savivaldybės viešasis administravimas</a:t>
            </a:r>
            <a:r>
              <a:rPr lang="lt-LT" sz="1600" dirty="0">
                <a:latin typeface="+mn-lt"/>
              </a:rPr>
              <a:t> – </a:t>
            </a:r>
            <a:r>
              <a:rPr lang="lt-LT" sz="1600" b="1" dirty="0" smtClean="0">
                <a:solidFill>
                  <a:schemeClr val="tx1"/>
                </a:solidFill>
                <a:latin typeface="+mn-lt"/>
              </a:rPr>
              <a:t>įstatymais</a:t>
            </a:r>
            <a:r>
              <a:rPr lang="lt-LT" sz="1600" b="1" dirty="0" smtClean="0">
                <a:latin typeface="+mn-lt"/>
              </a:rPr>
              <a:t> </a:t>
            </a:r>
            <a:r>
              <a:rPr lang="lt-LT" sz="1600" b="1" dirty="0">
                <a:latin typeface="+mn-lt"/>
              </a:rPr>
              <a:t>ir savivaldybės tarybos </a:t>
            </a:r>
            <a:r>
              <a:rPr lang="lt-LT" sz="1600" b="1" dirty="0" smtClean="0">
                <a:latin typeface="+mn-lt"/>
              </a:rPr>
              <a:t>teisės aktais </a:t>
            </a:r>
            <a:r>
              <a:rPr lang="lt-LT" sz="1600" b="1" dirty="0">
                <a:latin typeface="+mn-lt"/>
              </a:rPr>
              <a:t>reglamentuojama savivaldybės tarybos suformuotų bei kontroliuojamų viešojo administravimo institucijų veikla</a:t>
            </a:r>
            <a:r>
              <a:rPr lang="lt-LT" sz="1600" dirty="0">
                <a:latin typeface="+mn-lt"/>
              </a:rPr>
              <a:t>, savivaldybės teritorijoje įgyvendinti įstatymams ir savivaldybės tarybos teisės aktams.</a:t>
            </a:r>
          </a:p>
        </p:txBody>
      </p:sp>
    </p:spTree>
    <p:extLst>
      <p:ext uri="{BB962C8B-B14F-4D97-AF65-F5344CB8AC3E}">
        <p14:creationId xmlns:p14="http://schemas.microsoft.com/office/powerpoint/2010/main" val="1401296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NVO teis</a:t>
            </a:r>
            <a:r>
              <a:rPr lang="lt-LT" dirty="0" err="1" smtClean="0"/>
              <a:t>ėtumas</a:t>
            </a:r>
            <a:r>
              <a:rPr lang="lt-LT" dirty="0" smtClean="0"/>
              <a:t> gimsta ne tik dėl vienijamų narių gausos, bet ir iš jų misijos bei vykdomos veiklos, kuria siekiama atkreipti dėmesį į konkrečius visuomenės poreikius ir juos tenkinti</a:t>
            </a:r>
            <a:r>
              <a:rPr lang="en" dirty="0" smtClean="0"/>
              <a:t>.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65224" y="2018025"/>
            <a:ext cx="6715088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2F3848"/>
                </a:solidFill>
              </a:rPr>
              <a:t>2</a:t>
            </a:r>
            <a:r>
              <a:rPr lang="en" dirty="0" smtClean="0">
                <a:solidFill>
                  <a:srgbClr val="2F3848"/>
                </a:solidFill>
              </a:rPr>
              <a:t>.</a:t>
            </a:r>
            <a:endParaRPr lang="en" dirty="0">
              <a:solidFill>
                <a:srgbClr val="2F384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lt-LT" dirty="0" smtClean="0"/>
              <a:t>Lūkesčiai vietos savivaldai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t-LT" dirty="0" smtClean="0"/>
              <a:t>Ko tikisi jauni žmonės iš savivaldos?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93770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3190800" y="2362200"/>
            <a:ext cx="2724300" cy="2724300"/>
          </a:xfrm>
          <a:prstGeom prst="ellipse">
            <a:avLst/>
          </a:prstGeom>
          <a:solidFill>
            <a:srgbClr val="2F3848"/>
          </a:solidFill>
          <a:ln w="114300" cap="flat" cmpd="sng">
            <a:solidFill>
              <a:srgbClr val="2F384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Savivaldybė</a:t>
            </a:r>
            <a:endParaRPr lang="en" sz="2400" b="1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733350" y="2362200"/>
            <a:ext cx="2724300" cy="2724300"/>
          </a:xfrm>
          <a:prstGeom prst="ellipse">
            <a:avLst/>
          </a:prstGeom>
          <a:noFill/>
          <a:ln w="114300" cap="flat" cmpd="sng">
            <a:solidFill>
              <a:srgbClr val="F0576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Apskritieji stalai</a:t>
            </a:r>
            <a:endParaRPr lang="en" sz="2400" b="1" dirty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5686350" y="2362200"/>
            <a:ext cx="2724300" cy="2724300"/>
          </a:xfrm>
          <a:prstGeom prst="ellipse">
            <a:avLst/>
          </a:prstGeom>
          <a:noFill/>
          <a:ln w="114300" cap="flat" cmpd="sng">
            <a:solidFill>
              <a:srgbClr val="00C5B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Jaunimo organizacijos</a:t>
            </a:r>
            <a:endParaRPr lang="en" sz="2400" b="1" dirty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Kaip bendradarbiauti</a:t>
            </a:r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2306143" y="1621326"/>
            <a:ext cx="4608512" cy="4464496"/>
          </a:xfrm>
          <a:prstGeom prst="ellipse">
            <a:avLst/>
          </a:prstGeom>
          <a:solidFill>
            <a:srgbClr val="2F3848"/>
          </a:solidFill>
          <a:ln w="114300" cap="flat" cmpd="sng">
            <a:solidFill>
              <a:srgbClr val="2F384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lt-LT" sz="2400" b="1" dirty="0" err="1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Apaskritieji</a:t>
            </a:r>
            <a:r>
              <a:rPr lang="lt-LT" sz="2400" b="1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stalai</a:t>
            </a:r>
          </a:p>
          <a:p>
            <a:pPr lvl="0" algn="ctr">
              <a:spcBef>
                <a:spcPts val="0"/>
              </a:spcBef>
              <a:buNone/>
            </a:pPr>
            <a:endParaRPr lang="lt-LT" sz="2400" b="1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lt-LT" sz="2400" b="1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Bendra nuomonė</a:t>
            </a:r>
            <a:endParaRPr lang="en" sz="2400" b="1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t-LT" dirty="0" smtClean="0"/>
              <a:t>Kaip bendradarbiauti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40044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NVO </a:t>
            </a:r>
            <a:r>
              <a:rPr lang="en-US" dirty="0" err="1" smtClean="0">
                <a:latin typeface="+mj-lt"/>
              </a:rPr>
              <a:t>atstovavim</a:t>
            </a:r>
            <a:r>
              <a:rPr lang="lt-LT" dirty="0" smtClean="0">
                <a:latin typeface="+mj-lt"/>
              </a:rPr>
              <a:t>ą reikėtų vertinti kaip galimybę valdžios institucijoms išgirsti bendrą NVO atstovų nuomonę. Tokią nuomonę turėtų išreikšti konkreti organizacijų grupė / asociacija visų ar bent jau daugumos organizacijų vardu.</a:t>
            </a:r>
            <a:endParaRPr lang="e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422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792</Words>
  <Application>Microsoft Office PowerPoint</Application>
  <PresentationFormat>On-screen Show (4:3)</PresentationFormat>
  <Paragraphs>119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Source Sans Pro</vt:lpstr>
      <vt:lpstr>Benedick template</vt:lpstr>
      <vt:lpstr>Jaunimas regionuose: lūkesčiai vietos savivaldai, bendradarbiavimui, darbo rinkai  Mantas Zakarka 2017-03-23 Vilnius</vt:lpstr>
      <vt:lpstr>1. Kas yra kas?</vt:lpstr>
      <vt:lpstr>Jaunimo politikos pagrindų įstatymas</vt:lpstr>
      <vt:lpstr>Savivaldybė</vt:lpstr>
      <vt:lpstr>PowerPoint Presentation</vt:lpstr>
      <vt:lpstr>2. Lūkesčiai vietos savivaldai</vt:lpstr>
      <vt:lpstr>Kaip bendradarbiauti</vt:lpstr>
      <vt:lpstr>Kaip bendradarbiauti</vt:lpstr>
      <vt:lpstr>PowerPoint Presentation</vt:lpstr>
      <vt:lpstr>Sprendimų priėmimo procesas</vt:lpstr>
      <vt:lpstr>Sprendimų priėmimo procesas</vt:lpstr>
      <vt:lpstr>Prielaidos bendradarbiavimui arba kodėl to reikia?</vt:lpstr>
      <vt:lpstr>Pagrindiniai bendradarbiavimo aspektai</vt:lpstr>
      <vt:lpstr>Pažiūrėkim konkrečiau</vt:lpstr>
      <vt:lpstr>3. Bendradarbiavimas ir darbo rinka</vt:lpstr>
      <vt:lpstr>Pagrindinė grėsmė</vt:lpstr>
      <vt:lpstr>Tiesioginė nauda</vt:lpstr>
      <vt:lpstr>Kas yra kas</vt:lpstr>
      <vt:lpstr>Jaunimo organizacijų funkcijos </vt:lpstr>
      <vt:lpstr>Ačiū!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Nevyriausybinių organizacijų ir vietos savivaldybės bendradarbiavimo būdai ir nauda bendruomenei  Mantas Zakarka 2016 m. lapkričio 30 d., Kėdainiai</dc:title>
  <dc:creator>Mantas Zakarka</dc:creator>
  <cp:lastModifiedBy>Mantas Zakarka</cp:lastModifiedBy>
  <cp:revision>21</cp:revision>
  <dcterms:modified xsi:type="dcterms:W3CDTF">2017-03-22T07:44:43Z</dcterms:modified>
</cp:coreProperties>
</file>