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1" r:id="rId1"/>
  </p:sldMasterIdLst>
  <p:notesMasterIdLst>
    <p:notesMasterId r:id="rId22"/>
  </p:notesMasterIdLst>
  <p:sldIdLst>
    <p:sldId id="256" r:id="rId2"/>
    <p:sldId id="259" r:id="rId3"/>
    <p:sldId id="287" r:id="rId4"/>
    <p:sldId id="288" r:id="rId5"/>
    <p:sldId id="260" r:id="rId6"/>
    <p:sldId id="284" r:id="rId7"/>
    <p:sldId id="267" r:id="rId8"/>
    <p:sldId id="291" r:id="rId9"/>
    <p:sldId id="289" r:id="rId10"/>
    <p:sldId id="272" r:id="rId11"/>
    <p:sldId id="290" r:id="rId12"/>
    <p:sldId id="263" r:id="rId13"/>
    <p:sldId id="273" r:id="rId14"/>
    <p:sldId id="261" r:id="rId15"/>
    <p:sldId id="285" r:id="rId16"/>
    <p:sldId id="265" r:id="rId17"/>
    <p:sldId id="264" r:id="rId18"/>
    <p:sldId id="292" r:id="rId19"/>
    <p:sldId id="296" r:id="rId20"/>
    <p:sldId id="297" r:id="rId21"/>
  </p:sldIdLst>
  <p:sldSz cx="9144000" cy="6858000" type="screen4x3"/>
  <p:notesSz cx="6858000" cy="9144000"/>
  <p:embeddedFontLst>
    <p:embeddedFont>
      <p:font typeface="Source Sans Pro" panose="020B0604020202020204" charset="-70"/>
      <p:regular r:id="rId23"/>
      <p:bold r:id="rId24"/>
      <p:italic r:id="rId25"/>
      <p:boldItalic r:id="rId26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FF508FCD-C727-4E6B-A857-38128A48A0AC}">
  <a:tblStyle styleId="{FF508FCD-C727-4E6B-A857-38128A48A0AC}" styleName="Table_0">
    <a:wholeTbl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a:insideV>
        </a:tcBdr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4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3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1.fntdata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3612107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93" name="Shape 19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Shape 12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2" name="Shape 12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Shape 2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1" name="Shape 2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Shape 13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Shape 129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0" name="Shape 1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bg>
      <p:bgPr>
        <a:solidFill>
          <a:srgbClr val="00C5B9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181050" y="168450"/>
            <a:ext cx="8781899" cy="6521100"/>
          </a:xfrm>
          <a:prstGeom prst="rect">
            <a:avLst/>
          </a:prstGeom>
          <a:solidFill>
            <a:srgbClr val="2F384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1692000" y="3265350"/>
            <a:ext cx="5759999" cy="1546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buClr>
                <a:srgbClr val="F05768"/>
              </a:buClr>
              <a:buSzPct val="100000"/>
              <a:defRPr sz="4800">
                <a:solidFill>
                  <a:srgbClr val="F05768"/>
                </a:solidFill>
              </a:defRPr>
            </a:lvl1pPr>
            <a:lvl2pPr lvl="1" algn="ctr">
              <a:spcBef>
                <a:spcPts val="0"/>
              </a:spcBef>
              <a:buClr>
                <a:srgbClr val="F05768"/>
              </a:buClr>
              <a:buSzPct val="100000"/>
              <a:defRPr sz="4800">
                <a:solidFill>
                  <a:srgbClr val="F05768"/>
                </a:solidFill>
              </a:defRPr>
            </a:lvl2pPr>
            <a:lvl3pPr lvl="2" algn="ctr">
              <a:spcBef>
                <a:spcPts val="0"/>
              </a:spcBef>
              <a:buClr>
                <a:srgbClr val="F05768"/>
              </a:buClr>
              <a:buSzPct val="100000"/>
              <a:defRPr sz="4800">
                <a:solidFill>
                  <a:srgbClr val="F05768"/>
                </a:solidFill>
              </a:defRPr>
            </a:lvl3pPr>
            <a:lvl4pPr lvl="3" algn="ctr">
              <a:spcBef>
                <a:spcPts val="0"/>
              </a:spcBef>
              <a:buClr>
                <a:srgbClr val="F05768"/>
              </a:buClr>
              <a:buSzPct val="100000"/>
              <a:defRPr sz="4800">
                <a:solidFill>
                  <a:srgbClr val="F05768"/>
                </a:solidFill>
              </a:defRPr>
            </a:lvl4pPr>
            <a:lvl5pPr lvl="4" algn="ctr">
              <a:spcBef>
                <a:spcPts val="0"/>
              </a:spcBef>
              <a:buClr>
                <a:srgbClr val="F05768"/>
              </a:buClr>
              <a:buSzPct val="100000"/>
              <a:defRPr sz="4800">
                <a:solidFill>
                  <a:srgbClr val="F05768"/>
                </a:solidFill>
              </a:defRPr>
            </a:lvl5pPr>
            <a:lvl6pPr lvl="5" algn="ctr">
              <a:spcBef>
                <a:spcPts val="0"/>
              </a:spcBef>
              <a:buClr>
                <a:srgbClr val="F05768"/>
              </a:buClr>
              <a:buSzPct val="100000"/>
              <a:defRPr sz="4800">
                <a:solidFill>
                  <a:srgbClr val="F05768"/>
                </a:solidFill>
              </a:defRPr>
            </a:lvl6pPr>
            <a:lvl7pPr lvl="6" algn="ctr">
              <a:spcBef>
                <a:spcPts val="0"/>
              </a:spcBef>
              <a:buClr>
                <a:srgbClr val="F05768"/>
              </a:buClr>
              <a:buSzPct val="100000"/>
              <a:defRPr sz="4800">
                <a:solidFill>
                  <a:srgbClr val="F05768"/>
                </a:solidFill>
              </a:defRPr>
            </a:lvl7pPr>
            <a:lvl8pPr lvl="7" algn="ctr">
              <a:spcBef>
                <a:spcPts val="0"/>
              </a:spcBef>
              <a:buClr>
                <a:srgbClr val="F05768"/>
              </a:buClr>
              <a:buSzPct val="100000"/>
              <a:defRPr sz="4800">
                <a:solidFill>
                  <a:srgbClr val="F05768"/>
                </a:solidFill>
              </a:defRPr>
            </a:lvl8pPr>
            <a:lvl9pPr lvl="8" algn="ctr">
              <a:spcBef>
                <a:spcPts val="0"/>
              </a:spcBef>
              <a:buClr>
                <a:srgbClr val="F05768"/>
              </a:buClr>
              <a:buSzPct val="100000"/>
              <a:defRPr sz="4800">
                <a:solidFill>
                  <a:srgbClr val="F05768"/>
                </a:solidFill>
              </a:defRPr>
            </a:lvl9pPr>
          </a:lstStyle>
          <a:p>
            <a:endParaRPr/>
          </a:p>
        </p:txBody>
      </p:sp>
      <p:sp>
        <p:nvSpPr>
          <p:cNvPr id="11" name="Shape 11"/>
          <p:cNvSpPr/>
          <p:nvPr/>
        </p:nvSpPr>
        <p:spPr>
          <a:xfrm>
            <a:off x="3855150" y="1840275"/>
            <a:ext cx="1433699" cy="955799"/>
          </a:xfrm>
          <a:prstGeom prst="wedgeRectCallout">
            <a:avLst>
              <a:gd name="adj1" fmla="val 8366"/>
              <a:gd name="adj2" fmla="val 80819"/>
            </a:avLst>
          </a:prstGeom>
          <a:noFill/>
          <a:ln w="114300" cap="flat" cmpd="sng">
            <a:solidFill>
              <a:srgbClr val="F0576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ubtitle teal">
    <p:bg>
      <p:bgPr>
        <a:solidFill>
          <a:srgbClr val="6CF3CE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/>
          <p:nvPr/>
        </p:nvSpPr>
        <p:spPr>
          <a:xfrm>
            <a:off x="181050" y="168450"/>
            <a:ext cx="8781899" cy="6521100"/>
          </a:xfrm>
          <a:prstGeom prst="rect">
            <a:avLst/>
          </a:prstGeom>
          <a:solidFill>
            <a:srgbClr val="00C5B9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ctrTitle"/>
          </p:nvPr>
        </p:nvSpPr>
        <p:spPr>
          <a:xfrm>
            <a:off x="665225" y="2018025"/>
            <a:ext cx="4927500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1pPr>
            <a:lvl2pPr lvl="1" algn="l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2pPr>
            <a:lvl3pPr lvl="2" algn="l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3pPr>
            <a:lvl4pPr lvl="3" algn="l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4pPr>
            <a:lvl5pPr lvl="4" algn="l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5pPr>
            <a:lvl6pPr lvl="5" algn="l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6pPr>
            <a:lvl7pPr lvl="6" algn="l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7pPr>
            <a:lvl8pPr lvl="7" algn="l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8pPr>
            <a:lvl9pPr lvl="8" algn="l" rtl="0">
              <a:spcBef>
                <a:spcPts val="0"/>
              </a:spcBef>
              <a:buClr>
                <a:srgbClr val="FFFFFF"/>
              </a:buClr>
              <a:buSzPct val="100000"/>
              <a:defRPr sz="4800"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ubTitle" idx="1"/>
          </p:nvPr>
        </p:nvSpPr>
        <p:spPr>
          <a:xfrm>
            <a:off x="854251" y="3922275"/>
            <a:ext cx="3815400" cy="993899"/>
          </a:xfrm>
          <a:prstGeom prst="rect">
            <a:avLst/>
          </a:prstGeom>
          <a:ln w="114300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buClr>
                <a:srgbClr val="FFFFFF"/>
              </a:buClr>
              <a:buSzPct val="100000"/>
              <a:buFont typeface="Source Sans Pro"/>
              <a:buNone/>
              <a:defRPr sz="24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rtl="0">
              <a:spcBef>
                <a:spcPts val="0"/>
              </a:spcBef>
              <a:buClr>
                <a:srgbClr val="FFFFFF"/>
              </a:buClr>
              <a:buFont typeface="Source Sans Pro"/>
              <a:buNone/>
              <a:defRPr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rtl="0">
              <a:spcBef>
                <a:spcPts val="0"/>
              </a:spcBef>
              <a:buClr>
                <a:srgbClr val="FFFFFF"/>
              </a:buClr>
              <a:buFont typeface="Source Sans Pro"/>
              <a:buNone/>
              <a:defRPr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rtl="0">
              <a:spcBef>
                <a:spcPts val="0"/>
              </a:spcBef>
              <a:buClr>
                <a:srgbClr val="FFFFFF"/>
              </a:buClr>
              <a:buSzPct val="100000"/>
              <a:buFont typeface="Source Sans Pro"/>
              <a:buNone/>
              <a:defRPr sz="24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rtl="0">
              <a:spcBef>
                <a:spcPts val="0"/>
              </a:spcBef>
              <a:buClr>
                <a:srgbClr val="FFFFFF"/>
              </a:buClr>
              <a:buSzPct val="100000"/>
              <a:buFont typeface="Source Sans Pro"/>
              <a:buNone/>
              <a:defRPr sz="24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rtl="0">
              <a:spcBef>
                <a:spcPts val="0"/>
              </a:spcBef>
              <a:buClr>
                <a:srgbClr val="FFFFFF"/>
              </a:buClr>
              <a:buSzPct val="100000"/>
              <a:buFont typeface="Source Sans Pro"/>
              <a:buNone/>
              <a:defRPr sz="24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rtl="0">
              <a:spcBef>
                <a:spcPts val="0"/>
              </a:spcBef>
              <a:buClr>
                <a:srgbClr val="FFFFFF"/>
              </a:buClr>
              <a:buSzPct val="100000"/>
              <a:buFont typeface="Source Sans Pro"/>
              <a:buNone/>
              <a:defRPr sz="24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rtl="0">
              <a:spcBef>
                <a:spcPts val="0"/>
              </a:spcBef>
              <a:buClr>
                <a:srgbClr val="FFFFFF"/>
              </a:buClr>
              <a:buSzPct val="100000"/>
              <a:buFont typeface="Source Sans Pro"/>
              <a:buNone/>
              <a:defRPr sz="24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rtl="0">
              <a:spcBef>
                <a:spcPts val="0"/>
              </a:spcBef>
              <a:buClr>
                <a:srgbClr val="FFFFFF"/>
              </a:buClr>
              <a:buSzPct val="100000"/>
              <a:buFont typeface="Source Sans Pro"/>
              <a:buNone/>
              <a:defRPr sz="240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16" name="Shape 16"/>
          <p:cNvSpPr/>
          <p:nvPr/>
        </p:nvSpPr>
        <p:spPr>
          <a:xfrm>
            <a:off x="1139933" y="3640725"/>
            <a:ext cx="274800" cy="274800"/>
          </a:xfrm>
          <a:prstGeom prst="rtTriangle">
            <a:avLst/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Quote">
    <p:bg>
      <p:bgPr>
        <a:solidFill>
          <a:srgbClr val="F05768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/>
          <p:nvPr/>
        </p:nvSpPr>
        <p:spPr>
          <a:xfrm>
            <a:off x="181050" y="168450"/>
            <a:ext cx="8781899" cy="6521100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24" name="Shape 24"/>
          <p:cNvSpPr/>
          <p:nvPr/>
        </p:nvSpPr>
        <p:spPr>
          <a:xfrm>
            <a:off x="3855150" y="1459275"/>
            <a:ext cx="1433699" cy="955799"/>
          </a:xfrm>
          <a:prstGeom prst="wedgeRectCallout">
            <a:avLst>
              <a:gd name="adj1" fmla="val 8366"/>
              <a:gd name="adj2" fmla="val 80819"/>
            </a:avLst>
          </a:pr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810450" y="2790325"/>
            <a:ext cx="7523099" cy="8042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 rtl="0">
              <a:spcBef>
                <a:spcPts val="0"/>
              </a:spcBef>
              <a:defRPr i="1"/>
            </a:lvl1pPr>
            <a:lvl2pPr lvl="1" algn="ctr" rtl="0">
              <a:spcBef>
                <a:spcPts val="0"/>
              </a:spcBef>
              <a:defRPr i="1"/>
            </a:lvl2pPr>
            <a:lvl3pPr lvl="2" algn="ctr" rtl="0">
              <a:spcBef>
                <a:spcPts val="0"/>
              </a:spcBef>
              <a:defRPr i="1"/>
            </a:lvl3pPr>
            <a:lvl4pPr lvl="3" algn="ctr" rtl="0">
              <a:spcBef>
                <a:spcPts val="0"/>
              </a:spcBef>
              <a:defRPr i="1"/>
            </a:lvl4pPr>
            <a:lvl5pPr lvl="4" algn="ctr" rtl="0">
              <a:spcBef>
                <a:spcPts val="0"/>
              </a:spcBef>
              <a:defRPr i="1"/>
            </a:lvl5pPr>
            <a:lvl6pPr lvl="5" algn="ctr" rtl="0">
              <a:spcBef>
                <a:spcPts val="0"/>
              </a:spcBef>
              <a:defRPr i="1"/>
            </a:lvl6pPr>
            <a:lvl7pPr lvl="6" algn="ctr" rtl="0">
              <a:spcBef>
                <a:spcPts val="0"/>
              </a:spcBef>
              <a:defRPr i="1"/>
            </a:lvl7pPr>
            <a:lvl8pPr lvl="7" algn="ctr" rtl="0">
              <a:spcBef>
                <a:spcPts val="0"/>
              </a:spcBef>
              <a:defRPr i="1"/>
            </a:lvl8pPr>
            <a:lvl9pPr lvl="8" algn="ctr">
              <a:spcBef>
                <a:spcPts val="0"/>
              </a:spcBef>
              <a:defRPr i="1"/>
            </a:lvl9pPr>
          </a:lstStyle>
          <a:p>
            <a:endParaRPr/>
          </a:p>
        </p:txBody>
      </p:sp>
      <p:sp>
        <p:nvSpPr>
          <p:cNvPr id="26" name="Shape 26"/>
          <p:cNvSpPr txBox="1"/>
          <p:nvPr/>
        </p:nvSpPr>
        <p:spPr>
          <a:xfrm>
            <a:off x="3593400" y="1499025"/>
            <a:ext cx="1957200" cy="8714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en" sz="6000" b="1">
                <a:solidFill>
                  <a:srgbClr val="00C5B9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“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+ 1 column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/>
          <p:nvPr/>
        </p:nvSpPr>
        <p:spPr>
          <a:xfrm>
            <a:off x="181050" y="1331950"/>
            <a:ext cx="8781899" cy="5357699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29" name="Shape 29"/>
          <p:cNvGrpSpPr/>
          <p:nvPr/>
        </p:nvGrpSpPr>
        <p:grpSpPr>
          <a:xfrm>
            <a:off x="180850" y="168450"/>
            <a:ext cx="8781899" cy="1296663"/>
            <a:chOff x="180850" y="168450"/>
            <a:chExt cx="8781899" cy="1296663"/>
          </a:xfrm>
        </p:grpSpPr>
        <p:sp>
          <p:nvSpPr>
            <p:cNvPr id="30" name="Shape 30"/>
            <p:cNvSpPr/>
            <p:nvPr/>
          </p:nvSpPr>
          <p:spPr>
            <a:xfrm>
              <a:off x="180850" y="168450"/>
              <a:ext cx="8781899" cy="973499"/>
            </a:xfrm>
            <a:prstGeom prst="rect">
              <a:avLst/>
            </a:prstGeom>
            <a:solidFill>
              <a:srgbClr val="00C5B9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1" name="Shape 31"/>
            <p:cNvSpPr/>
            <p:nvPr/>
          </p:nvSpPr>
          <p:spPr>
            <a:xfrm rot="5400000">
              <a:off x="1027273" y="930513"/>
              <a:ext cx="442799" cy="626400"/>
            </a:xfrm>
            <a:prstGeom prst="rtTriangle">
              <a:avLst/>
            </a:prstGeom>
            <a:solidFill>
              <a:srgbClr val="00C5B9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2" name="Shape 32"/>
            <p:cNvSpPr/>
            <p:nvPr/>
          </p:nvSpPr>
          <p:spPr>
            <a:xfrm>
              <a:off x="361300" y="341550"/>
              <a:ext cx="8420999" cy="6272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832475" y="168450"/>
            <a:ext cx="7951799" cy="9734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l">
              <a:spcBef>
                <a:spcPts val="0"/>
              </a:spcBef>
              <a:defRPr/>
            </a:lvl1pPr>
            <a:lvl2pPr lvl="1" algn="l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2pPr>
            <a:lvl3pPr lvl="2" algn="l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3pPr>
            <a:lvl4pPr lvl="3" algn="l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4pPr>
            <a:lvl5pPr lvl="4" algn="l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5pPr>
            <a:lvl6pPr lvl="5" algn="l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6pPr>
            <a:lvl7pPr lvl="6" algn="l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7pPr>
            <a:lvl8pPr lvl="7" algn="l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8pPr>
            <a:lvl9pPr lvl="8" algn="l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753150" y="1600200"/>
            <a:ext cx="76377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+ 2 columns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181050" y="1331950"/>
            <a:ext cx="8781899" cy="5357699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37" name="Shape 37"/>
          <p:cNvGrpSpPr/>
          <p:nvPr/>
        </p:nvGrpSpPr>
        <p:grpSpPr>
          <a:xfrm>
            <a:off x="180850" y="168450"/>
            <a:ext cx="8781899" cy="1296663"/>
            <a:chOff x="180850" y="168450"/>
            <a:chExt cx="8781899" cy="1296663"/>
          </a:xfrm>
        </p:grpSpPr>
        <p:sp>
          <p:nvSpPr>
            <p:cNvPr id="38" name="Shape 38"/>
            <p:cNvSpPr/>
            <p:nvPr/>
          </p:nvSpPr>
          <p:spPr>
            <a:xfrm>
              <a:off x="180850" y="168450"/>
              <a:ext cx="8781899" cy="973499"/>
            </a:xfrm>
            <a:prstGeom prst="rect">
              <a:avLst/>
            </a:prstGeom>
            <a:solidFill>
              <a:srgbClr val="00C5B9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9" name="Shape 39"/>
            <p:cNvSpPr/>
            <p:nvPr/>
          </p:nvSpPr>
          <p:spPr>
            <a:xfrm rot="5400000">
              <a:off x="1027273" y="930513"/>
              <a:ext cx="442799" cy="626400"/>
            </a:xfrm>
            <a:prstGeom prst="rtTriangle">
              <a:avLst/>
            </a:prstGeom>
            <a:solidFill>
              <a:srgbClr val="00C5B9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0" name="Shape 40"/>
            <p:cNvSpPr/>
            <p:nvPr/>
          </p:nvSpPr>
          <p:spPr>
            <a:xfrm>
              <a:off x="361300" y="341550"/>
              <a:ext cx="8420999" cy="6272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832475" y="168450"/>
            <a:ext cx="7951799" cy="9734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defRPr/>
            </a:lvl1pPr>
            <a:lvl2pPr lvl="1" algn="l" rtl="0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2pPr>
            <a:lvl3pPr lvl="2" algn="l" rtl="0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3pPr>
            <a:lvl4pPr lvl="3" algn="l" rtl="0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4pPr>
            <a:lvl5pPr lvl="4" algn="l" rtl="0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5pPr>
            <a:lvl6pPr lvl="5" algn="l" rtl="0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6pPr>
            <a:lvl7pPr lvl="6" algn="l" rtl="0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7pPr>
            <a:lvl8pPr lvl="7" algn="l" rtl="0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8pPr>
            <a:lvl9pPr lvl="8" algn="l" rtl="0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3994500" cy="46868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92274" y="1600200"/>
            <a:ext cx="3994500" cy="46868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+ 3 columns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/>
          <p:nvPr/>
        </p:nvSpPr>
        <p:spPr>
          <a:xfrm>
            <a:off x="181050" y="1331950"/>
            <a:ext cx="8781899" cy="5357699"/>
          </a:xfrm>
          <a:prstGeom prst="rect">
            <a:avLst/>
          </a:prstGeom>
          <a:solidFill>
            <a:srgbClr val="EFEFE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46" name="Shape 46"/>
          <p:cNvGrpSpPr/>
          <p:nvPr/>
        </p:nvGrpSpPr>
        <p:grpSpPr>
          <a:xfrm>
            <a:off x="180850" y="168450"/>
            <a:ext cx="8781899" cy="1296663"/>
            <a:chOff x="180850" y="168450"/>
            <a:chExt cx="8781899" cy="1296663"/>
          </a:xfrm>
        </p:grpSpPr>
        <p:sp>
          <p:nvSpPr>
            <p:cNvPr id="47" name="Shape 47"/>
            <p:cNvSpPr/>
            <p:nvPr/>
          </p:nvSpPr>
          <p:spPr>
            <a:xfrm>
              <a:off x="180850" y="168450"/>
              <a:ext cx="8781899" cy="973499"/>
            </a:xfrm>
            <a:prstGeom prst="rect">
              <a:avLst/>
            </a:prstGeom>
            <a:solidFill>
              <a:srgbClr val="00C5B9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8" name="Shape 48"/>
            <p:cNvSpPr/>
            <p:nvPr/>
          </p:nvSpPr>
          <p:spPr>
            <a:xfrm rot="5400000">
              <a:off x="1027273" y="930513"/>
              <a:ext cx="442799" cy="626400"/>
            </a:xfrm>
            <a:prstGeom prst="rtTriangle">
              <a:avLst/>
            </a:prstGeom>
            <a:solidFill>
              <a:srgbClr val="00C5B9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9" name="Shape 49"/>
            <p:cNvSpPr/>
            <p:nvPr/>
          </p:nvSpPr>
          <p:spPr>
            <a:xfrm>
              <a:off x="361300" y="341550"/>
              <a:ext cx="8420999" cy="6272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50" name="Shape 50"/>
          <p:cNvSpPr txBox="1">
            <a:spLocks noGrp="1"/>
          </p:cNvSpPr>
          <p:nvPr>
            <p:ph type="title"/>
          </p:nvPr>
        </p:nvSpPr>
        <p:spPr>
          <a:xfrm>
            <a:off x="832475" y="168450"/>
            <a:ext cx="7951799" cy="9734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defRPr/>
            </a:lvl1pPr>
            <a:lvl2pPr lvl="1" algn="l" rtl="0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2pPr>
            <a:lvl3pPr lvl="2" algn="l" rtl="0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3pPr>
            <a:lvl4pPr lvl="3" algn="l" rtl="0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4pPr>
            <a:lvl5pPr lvl="4" algn="l" rtl="0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5pPr>
            <a:lvl6pPr lvl="5" algn="l" rtl="0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6pPr>
            <a:lvl7pPr lvl="6" algn="l" rtl="0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7pPr>
            <a:lvl8pPr lvl="7" algn="l" rtl="0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8pPr>
            <a:lvl9pPr lvl="8" algn="l" rtl="0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1"/>
          </p:nvPr>
        </p:nvSpPr>
        <p:spPr>
          <a:xfrm>
            <a:off x="489283" y="1600200"/>
            <a:ext cx="26319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2000"/>
            </a:lvl1pPr>
            <a:lvl2pPr lvl="1" rtl="0">
              <a:spcBef>
                <a:spcPts val="0"/>
              </a:spcBef>
              <a:buSzPct val="100000"/>
              <a:defRPr sz="2000"/>
            </a:lvl2pPr>
            <a:lvl3pPr lvl="2" rtl="0">
              <a:spcBef>
                <a:spcPts val="0"/>
              </a:spcBef>
              <a:buSzPct val="100000"/>
              <a:defRPr sz="2000"/>
            </a:lvl3pPr>
            <a:lvl4pPr lvl="3" rtl="0">
              <a:spcBef>
                <a:spcPts val="0"/>
              </a:spcBef>
              <a:buSzPct val="100000"/>
              <a:defRPr sz="2000"/>
            </a:lvl4pPr>
            <a:lvl5pPr lvl="4" rtl="0">
              <a:spcBef>
                <a:spcPts val="0"/>
              </a:spcBef>
              <a:buSzPct val="100000"/>
              <a:defRPr sz="2000"/>
            </a:lvl5pPr>
            <a:lvl6pPr lvl="5" rtl="0">
              <a:spcBef>
                <a:spcPts val="0"/>
              </a:spcBef>
              <a:buSzPct val="100000"/>
              <a:defRPr sz="2000"/>
            </a:lvl6pPr>
            <a:lvl7pPr lvl="6" rtl="0">
              <a:spcBef>
                <a:spcPts val="0"/>
              </a:spcBef>
              <a:buSzPct val="100000"/>
              <a:defRPr sz="2000"/>
            </a:lvl7pPr>
            <a:lvl8pPr lvl="7" rtl="0">
              <a:spcBef>
                <a:spcPts val="0"/>
              </a:spcBef>
              <a:buSzPct val="100000"/>
              <a:defRPr sz="2000"/>
            </a:lvl8pPr>
            <a:lvl9pPr lvl="8" rtl="0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2"/>
          </p:nvPr>
        </p:nvSpPr>
        <p:spPr>
          <a:xfrm>
            <a:off x="3256050" y="1600200"/>
            <a:ext cx="26319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2000"/>
            </a:lvl1pPr>
            <a:lvl2pPr lvl="1" rtl="0">
              <a:spcBef>
                <a:spcPts val="0"/>
              </a:spcBef>
              <a:buSzPct val="100000"/>
              <a:defRPr sz="2000"/>
            </a:lvl2pPr>
            <a:lvl3pPr lvl="2" rtl="0">
              <a:spcBef>
                <a:spcPts val="0"/>
              </a:spcBef>
              <a:buSzPct val="100000"/>
              <a:defRPr sz="2000"/>
            </a:lvl3pPr>
            <a:lvl4pPr lvl="3" rtl="0">
              <a:spcBef>
                <a:spcPts val="0"/>
              </a:spcBef>
              <a:buSzPct val="100000"/>
              <a:defRPr sz="2000"/>
            </a:lvl4pPr>
            <a:lvl5pPr lvl="4" rtl="0">
              <a:spcBef>
                <a:spcPts val="0"/>
              </a:spcBef>
              <a:buSzPct val="100000"/>
              <a:defRPr sz="2000"/>
            </a:lvl5pPr>
            <a:lvl6pPr lvl="5" rtl="0">
              <a:spcBef>
                <a:spcPts val="0"/>
              </a:spcBef>
              <a:buSzPct val="100000"/>
              <a:defRPr sz="2000"/>
            </a:lvl6pPr>
            <a:lvl7pPr lvl="6" rtl="0">
              <a:spcBef>
                <a:spcPts val="0"/>
              </a:spcBef>
              <a:buSzPct val="100000"/>
              <a:defRPr sz="2000"/>
            </a:lvl7pPr>
            <a:lvl8pPr lvl="7" rtl="0">
              <a:spcBef>
                <a:spcPts val="0"/>
              </a:spcBef>
              <a:buSzPct val="100000"/>
              <a:defRPr sz="2000"/>
            </a:lvl8pPr>
            <a:lvl9pPr lvl="8" rtl="0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3"/>
          </p:nvPr>
        </p:nvSpPr>
        <p:spPr>
          <a:xfrm>
            <a:off x="6022816" y="1600200"/>
            <a:ext cx="2631900" cy="4967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buSzPct val="100000"/>
              <a:defRPr sz="2000"/>
            </a:lvl1pPr>
            <a:lvl2pPr lvl="1" rtl="0">
              <a:spcBef>
                <a:spcPts val="0"/>
              </a:spcBef>
              <a:buSzPct val="100000"/>
              <a:defRPr sz="2000"/>
            </a:lvl2pPr>
            <a:lvl3pPr lvl="2" rtl="0">
              <a:spcBef>
                <a:spcPts val="0"/>
              </a:spcBef>
              <a:buSzPct val="100000"/>
              <a:defRPr sz="2000"/>
            </a:lvl3pPr>
            <a:lvl4pPr lvl="3" rtl="0">
              <a:spcBef>
                <a:spcPts val="0"/>
              </a:spcBef>
              <a:buSzPct val="100000"/>
              <a:defRPr sz="2000"/>
            </a:lvl4pPr>
            <a:lvl5pPr lvl="4" rtl="0">
              <a:spcBef>
                <a:spcPts val="0"/>
              </a:spcBef>
              <a:buSzPct val="100000"/>
              <a:defRPr sz="2000"/>
            </a:lvl5pPr>
            <a:lvl6pPr lvl="5" rtl="0">
              <a:spcBef>
                <a:spcPts val="0"/>
              </a:spcBef>
              <a:buSzPct val="100000"/>
              <a:defRPr sz="2000"/>
            </a:lvl6pPr>
            <a:lvl7pPr lvl="6" rtl="0">
              <a:spcBef>
                <a:spcPts val="0"/>
              </a:spcBef>
              <a:buSzPct val="100000"/>
              <a:defRPr sz="2000"/>
            </a:lvl7pPr>
            <a:lvl8pPr lvl="7" rtl="0">
              <a:spcBef>
                <a:spcPts val="0"/>
              </a:spcBef>
              <a:buSzPct val="100000"/>
              <a:defRPr sz="2000"/>
            </a:lvl8pPr>
            <a:lvl9pPr lvl="8" rtl="0">
              <a:spcBef>
                <a:spcPts val="0"/>
              </a:spcBef>
              <a:buSzPct val="100000"/>
              <a:defRPr sz="2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5" name="Shape 55"/>
          <p:cNvGrpSpPr/>
          <p:nvPr/>
        </p:nvGrpSpPr>
        <p:grpSpPr>
          <a:xfrm>
            <a:off x="180850" y="168450"/>
            <a:ext cx="8781899" cy="1296663"/>
            <a:chOff x="180850" y="168450"/>
            <a:chExt cx="8781899" cy="1296663"/>
          </a:xfrm>
        </p:grpSpPr>
        <p:sp>
          <p:nvSpPr>
            <p:cNvPr id="56" name="Shape 56"/>
            <p:cNvSpPr/>
            <p:nvPr/>
          </p:nvSpPr>
          <p:spPr>
            <a:xfrm>
              <a:off x="180850" y="168450"/>
              <a:ext cx="8781899" cy="973499"/>
            </a:xfrm>
            <a:prstGeom prst="rect">
              <a:avLst/>
            </a:prstGeom>
            <a:solidFill>
              <a:srgbClr val="00C5B9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7" name="Shape 57"/>
            <p:cNvSpPr/>
            <p:nvPr/>
          </p:nvSpPr>
          <p:spPr>
            <a:xfrm rot="5400000">
              <a:off x="1027273" y="930513"/>
              <a:ext cx="442799" cy="626400"/>
            </a:xfrm>
            <a:prstGeom prst="rtTriangle">
              <a:avLst/>
            </a:prstGeom>
            <a:solidFill>
              <a:srgbClr val="00C5B9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58" name="Shape 58"/>
            <p:cNvSpPr/>
            <p:nvPr/>
          </p:nvSpPr>
          <p:spPr>
            <a:xfrm>
              <a:off x="361300" y="341550"/>
              <a:ext cx="8420999" cy="62729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59" name="Shape 59"/>
          <p:cNvSpPr txBox="1">
            <a:spLocks noGrp="1"/>
          </p:cNvSpPr>
          <p:nvPr>
            <p:ph type="title"/>
          </p:nvPr>
        </p:nvSpPr>
        <p:spPr>
          <a:xfrm>
            <a:off x="832475" y="168450"/>
            <a:ext cx="7951799" cy="973499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 algn="l" rtl="0">
              <a:spcBef>
                <a:spcPts val="0"/>
              </a:spcBef>
              <a:defRPr/>
            </a:lvl1pPr>
            <a:lvl2pPr lvl="1" algn="l" rtl="0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2pPr>
            <a:lvl3pPr lvl="2" algn="l" rtl="0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3pPr>
            <a:lvl4pPr lvl="3" algn="l" rtl="0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4pPr>
            <a:lvl5pPr lvl="4" algn="l" rtl="0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5pPr>
            <a:lvl6pPr lvl="5" algn="l" rtl="0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6pPr>
            <a:lvl7pPr lvl="6" algn="l" rtl="0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7pPr>
            <a:lvl8pPr lvl="7" algn="l" rtl="0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8pPr>
            <a:lvl9pPr lvl="8" algn="l" rtl="0">
              <a:spcBef>
                <a:spcPts val="0"/>
              </a:spcBef>
              <a:buClr>
                <a:srgbClr val="FFFFFF"/>
              </a:buClr>
              <a:defRPr>
                <a:solidFill>
                  <a:srgbClr val="FFFFFF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dark">
    <p:bg>
      <p:bgPr>
        <a:solidFill>
          <a:srgbClr val="00C5B9"/>
        </a:solidFill>
        <a:effectLst/>
      </p:bgPr>
    </p:bg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/>
        </p:nvSpPr>
        <p:spPr>
          <a:xfrm>
            <a:off x="181050" y="168450"/>
            <a:ext cx="8781899" cy="6521100"/>
          </a:xfrm>
          <a:prstGeom prst="rect">
            <a:avLst/>
          </a:prstGeom>
          <a:solidFill>
            <a:srgbClr val="2F3848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80050" y="274650"/>
            <a:ext cx="7383899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Clr>
                <a:srgbClr val="00C5B9"/>
              </a:buClr>
              <a:buSzPct val="100000"/>
              <a:buFont typeface="Source Sans Pro"/>
              <a:buNone/>
              <a:defRPr sz="2400" b="1">
                <a:solidFill>
                  <a:srgbClr val="00C5B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 algn="ctr">
              <a:spcBef>
                <a:spcPts val="0"/>
              </a:spcBef>
              <a:buClr>
                <a:srgbClr val="00C5B9"/>
              </a:buClr>
              <a:buSzPct val="100000"/>
              <a:buFont typeface="Source Sans Pro"/>
              <a:buNone/>
              <a:defRPr sz="2400" b="1">
                <a:solidFill>
                  <a:srgbClr val="00C5B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 algn="ctr">
              <a:spcBef>
                <a:spcPts val="0"/>
              </a:spcBef>
              <a:buClr>
                <a:srgbClr val="00C5B9"/>
              </a:buClr>
              <a:buSzPct val="100000"/>
              <a:buFont typeface="Source Sans Pro"/>
              <a:buNone/>
              <a:defRPr sz="2400" b="1">
                <a:solidFill>
                  <a:srgbClr val="00C5B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 algn="ctr">
              <a:spcBef>
                <a:spcPts val="0"/>
              </a:spcBef>
              <a:buClr>
                <a:srgbClr val="00C5B9"/>
              </a:buClr>
              <a:buSzPct val="100000"/>
              <a:buFont typeface="Source Sans Pro"/>
              <a:buNone/>
              <a:defRPr sz="2400" b="1">
                <a:solidFill>
                  <a:srgbClr val="00C5B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 algn="ctr">
              <a:spcBef>
                <a:spcPts val="0"/>
              </a:spcBef>
              <a:buClr>
                <a:srgbClr val="00C5B9"/>
              </a:buClr>
              <a:buSzPct val="100000"/>
              <a:buFont typeface="Source Sans Pro"/>
              <a:buNone/>
              <a:defRPr sz="2400" b="1">
                <a:solidFill>
                  <a:srgbClr val="00C5B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 algn="ctr">
              <a:spcBef>
                <a:spcPts val="0"/>
              </a:spcBef>
              <a:buClr>
                <a:srgbClr val="00C5B9"/>
              </a:buClr>
              <a:buSzPct val="100000"/>
              <a:buFont typeface="Source Sans Pro"/>
              <a:buNone/>
              <a:defRPr sz="2400" b="1">
                <a:solidFill>
                  <a:srgbClr val="00C5B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 algn="ctr">
              <a:spcBef>
                <a:spcPts val="0"/>
              </a:spcBef>
              <a:buClr>
                <a:srgbClr val="00C5B9"/>
              </a:buClr>
              <a:buSzPct val="100000"/>
              <a:buFont typeface="Source Sans Pro"/>
              <a:buNone/>
              <a:defRPr sz="2400" b="1">
                <a:solidFill>
                  <a:srgbClr val="00C5B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 algn="ctr">
              <a:spcBef>
                <a:spcPts val="0"/>
              </a:spcBef>
              <a:buClr>
                <a:srgbClr val="00C5B9"/>
              </a:buClr>
              <a:buSzPct val="100000"/>
              <a:buFont typeface="Source Sans Pro"/>
              <a:buNone/>
              <a:defRPr sz="2400" b="1">
                <a:solidFill>
                  <a:srgbClr val="00C5B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 algn="ctr">
              <a:spcBef>
                <a:spcPts val="0"/>
              </a:spcBef>
              <a:buClr>
                <a:srgbClr val="00C5B9"/>
              </a:buClr>
              <a:buSzPct val="100000"/>
              <a:buFont typeface="Source Sans Pro"/>
              <a:buNone/>
              <a:defRPr sz="2400" b="1">
                <a:solidFill>
                  <a:srgbClr val="00C5B9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80050" y="1600209"/>
            <a:ext cx="7383899" cy="4967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600"/>
              </a:spcBef>
              <a:buClr>
                <a:srgbClr val="2F3848"/>
              </a:buClr>
              <a:buSzPct val="100000"/>
              <a:buFont typeface="Source Sans Pro"/>
              <a:buChar char="■"/>
              <a:defRPr sz="3200">
                <a:solidFill>
                  <a:srgbClr val="2F384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lvl="1">
              <a:spcBef>
                <a:spcPts val="480"/>
              </a:spcBef>
              <a:buClr>
                <a:srgbClr val="2F3848"/>
              </a:buClr>
              <a:buSzPct val="100000"/>
              <a:buFont typeface="Source Sans Pro"/>
              <a:defRPr sz="2400">
                <a:solidFill>
                  <a:srgbClr val="2F384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lvl="2">
              <a:spcBef>
                <a:spcPts val="480"/>
              </a:spcBef>
              <a:buClr>
                <a:srgbClr val="2F3848"/>
              </a:buClr>
              <a:buSzPct val="100000"/>
              <a:buFont typeface="Source Sans Pro"/>
              <a:defRPr sz="2400">
                <a:solidFill>
                  <a:srgbClr val="2F384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lvl="3">
              <a:spcBef>
                <a:spcPts val="360"/>
              </a:spcBef>
              <a:buClr>
                <a:srgbClr val="2F3848"/>
              </a:buClr>
              <a:buSzPct val="100000"/>
              <a:buFont typeface="Source Sans Pro"/>
              <a:defRPr sz="1800">
                <a:solidFill>
                  <a:srgbClr val="2F384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lvl="4">
              <a:spcBef>
                <a:spcPts val="360"/>
              </a:spcBef>
              <a:buClr>
                <a:srgbClr val="2F3848"/>
              </a:buClr>
              <a:buSzPct val="100000"/>
              <a:buFont typeface="Source Sans Pro"/>
              <a:defRPr sz="1800">
                <a:solidFill>
                  <a:srgbClr val="2F384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lvl="5">
              <a:spcBef>
                <a:spcPts val="360"/>
              </a:spcBef>
              <a:buClr>
                <a:srgbClr val="2F3848"/>
              </a:buClr>
              <a:buSzPct val="100000"/>
              <a:buFont typeface="Source Sans Pro"/>
              <a:defRPr sz="1800">
                <a:solidFill>
                  <a:srgbClr val="2F384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lvl="6">
              <a:spcBef>
                <a:spcPts val="360"/>
              </a:spcBef>
              <a:buClr>
                <a:srgbClr val="2F3848"/>
              </a:buClr>
              <a:buSzPct val="100000"/>
              <a:buFont typeface="Source Sans Pro"/>
              <a:defRPr sz="1800">
                <a:solidFill>
                  <a:srgbClr val="2F384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lvl="7">
              <a:spcBef>
                <a:spcPts val="360"/>
              </a:spcBef>
              <a:buClr>
                <a:srgbClr val="2F3848"/>
              </a:buClr>
              <a:buSzPct val="100000"/>
              <a:buFont typeface="Source Sans Pro"/>
              <a:defRPr sz="1800">
                <a:solidFill>
                  <a:srgbClr val="2F384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lvl="8">
              <a:spcBef>
                <a:spcPts val="360"/>
              </a:spcBef>
              <a:buClr>
                <a:srgbClr val="2F3848"/>
              </a:buClr>
              <a:buSzPct val="100000"/>
              <a:buFont typeface="Source Sans Pro"/>
              <a:defRPr sz="1800">
                <a:solidFill>
                  <a:srgbClr val="2F3848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ctrTitle"/>
          </p:nvPr>
        </p:nvSpPr>
        <p:spPr>
          <a:xfrm>
            <a:off x="1692000" y="3265350"/>
            <a:ext cx="5759999" cy="1546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en-US" sz="2800" dirty="0" smtClean="0"/>
              <a:t>Jaunimas </a:t>
            </a:r>
            <a:r>
              <a:rPr lang="en-US" sz="2800" dirty="0" err="1" smtClean="0"/>
              <a:t>regionuose</a:t>
            </a:r>
            <a:r>
              <a:rPr lang="en-US" sz="2800" dirty="0" smtClean="0"/>
              <a:t>: l</a:t>
            </a:r>
            <a:r>
              <a:rPr lang="lt-LT" sz="2800" dirty="0" err="1" smtClean="0"/>
              <a:t>ūkesčiai</a:t>
            </a:r>
            <a:r>
              <a:rPr lang="lt-LT" sz="2800" dirty="0" smtClean="0"/>
              <a:t> vietos savivaldai, bendradarbiavimui, darbo rinkai</a:t>
            </a:r>
            <a:br>
              <a:rPr lang="lt-LT" sz="2800" dirty="0" smtClean="0"/>
            </a:br>
            <a:r>
              <a:rPr lang="lt-LT" sz="2800" dirty="0"/>
              <a:t/>
            </a:r>
            <a:br>
              <a:rPr lang="lt-LT" sz="2800" dirty="0"/>
            </a:br>
            <a:r>
              <a:rPr lang="lt-LT" sz="2000" dirty="0" smtClean="0"/>
              <a:t>Mantas Zakarka</a:t>
            </a:r>
            <a:br>
              <a:rPr lang="lt-LT" sz="2000" dirty="0" smtClean="0"/>
            </a:br>
            <a:r>
              <a:rPr lang="en-US" sz="2000" dirty="0" smtClean="0"/>
              <a:t>2017-03-23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Vilnius</a:t>
            </a:r>
            <a:endParaRPr lang="en" sz="20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/>
          <p:nvPr/>
        </p:nvSpPr>
        <p:spPr>
          <a:xfrm>
            <a:off x="602650" y="2545650"/>
            <a:ext cx="2807999" cy="1766700"/>
          </a:xfrm>
          <a:prstGeom prst="homePlate">
            <a:avLst>
              <a:gd name="adj" fmla="val 30129"/>
            </a:avLst>
          </a:prstGeom>
          <a:noFill/>
          <a:ln w="114300" cap="flat" cmpd="sng">
            <a:solidFill>
              <a:srgbClr val="6CF3C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lt-LT" b="1" dirty="0" smtClean="0">
                <a:solidFill>
                  <a:srgbClr val="2F3848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Idėja/Iniciatyva/Problema/</a:t>
            </a:r>
          </a:p>
          <a:p>
            <a:pPr lvl="0" algn="ctr">
              <a:spcBef>
                <a:spcPts val="0"/>
              </a:spcBef>
              <a:buNone/>
            </a:pPr>
            <a:r>
              <a:rPr lang="en-US" b="1" dirty="0" err="1" smtClean="0">
                <a:solidFill>
                  <a:srgbClr val="FF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Apskritasis</a:t>
            </a:r>
            <a:r>
              <a:rPr lang="en-US" b="1" dirty="0" smtClean="0">
                <a:solidFill>
                  <a:srgbClr val="FF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stalas</a:t>
            </a:r>
            <a:endParaRPr lang="en" b="1" dirty="0">
              <a:solidFill>
                <a:srgbClr val="FF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96" name="Shape 196"/>
          <p:cNvSpPr/>
          <p:nvPr/>
        </p:nvSpPr>
        <p:spPr>
          <a:xfrm>
            <a:off x="3114000" y="2545650"/>
            <a:ext cx="2861999" cy="1766700"/>
          </a:xfrm>
          <a:prstGeom prst="chevron">
            <a:avLst>
              <a:gd name="adj" fmla="val 29853"/>
            </a:avLst>
          </a:prstGeom>
          <a:noFill/>
          <a:ln w="114300" cap="flat" cmpd="sng">
            <a:solidFill>
              <a:srgbClr val="00C5B9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lt-LT" b="1" dirty="0" smtClean="0">
                <a:solidFill>
                  <a:srgbClr val="2F3848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Diskusija/Dalyvavimas/Tarimasis</a:t>
            </a:r>
          </a:p>
          <a:p>
            <a:pPr lvl="0" algn="ctr">
              <a:spcBef>
                <a:spcPts val="0"/>
              </a:spcBef>
              <a:buNone/>
            </a:pPr>
            <a:r>
              <a:rPr lang="lt-LT" b="1" dirty="0" smtClean="0">
                <a:solidFill>
                  <a:srgbClr val="FF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Savivaldybė</a:t>
            </a:r>
            <a:endParaRPr lang="en" b="1" dirty="0">
              <a:solidFill>
                <a:srgbClr val="FF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97" name="Shape 197"/>
          <p:cNvSpPr/>
          <p:nvPr/>
        </p:nvSpPr>
        <p:spPr>
          <a:xfrm>
            <a:off x="5679350" y="2545650"/>
            <a:ext cx="2861999" cy="1766700"/>
          </a:xfrm>
          <a:prstGeom prst="chevron">
            <a:avLst>
              <a:gd name="adj" fmla="val 29853"/>
            </a:avLst>
          </a:prstGeom>
          <a:noFill/>
          <a:ln w="114300" cap="flat" cmpd="sng">
            <a:solidFill>
              <a:srgbClr val="2F384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lt-LT" b="1" dirty="0" smtClean="0">
                <a:solidFill>
                  <a:srgbClr val="2F3848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Sprendimas</a:t>
            </a:r>
            <a:endParaRPr lang="en" b="1" dirty="0">
              <a:solidFill>
                <a:srgbClr val="2F3848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98" name="Shape 198"/>
          <p:cNvSpPr txBox="1">
            <a:spLocks noGrp="1"/>
          </p:cNvSpPr>
          <p:nvPr>
            <p:ph type="title"/>
          </p:nvPr>
        </p:nvSpPr>
        <p:spPr>
          <a:xfrm>
            <a:off x="832475" y="168450"/>
            <a:ext cx="7951799" cy="9734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lt-LT" dirty="0" smtClean="0"/>
              <a:t>Sprendimų priėmimo procesas</a:t>
            </a:r>
            <a:endParaRPr lang="en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/>
          <p:nvPr/>
        </p:nvSpPr>
        <p:spPr>
          <a:xfrm>
            <a:off x="602650" y="2545650"/>
            <a:ext cx="2807999" cy="1766700"/>
          </a:xfrm>
          <a:prstGeom prst="homePlate">
            <a:avLst>
              <a:gd name="adj" fmla="val 30129"/>
            </a:avLst>
          </a:prstGeom>
          <a:noFill/>
          <a:ln w="114300" cap="flat" cmpd="sng">
            <a:solidFill>
              <a:srgbClr val="6CF3CE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lt-LT" b="1" dirty="0" smtClean="0">
                <a:solidFill>
                  <a:srgbClr val="2F3848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Idėja/Iniciatyva/Problema/</a:t>
            </a:r>
          </a:p>
          <a:p>
            <a:pPr lvl="0" algn="ctr">
              <a:spcBef>
                <a:spcPts val="0"/>
              </a:spcBef>
              <a:buNone/>
            </a:pPr>
            <a:r>
              <a:rPr lang="lt-LT" b="1" dirty="0" smtClean="0">
                <a:solidFill>
                  <a:srgbClr val="FF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Savivaldybė</a:t>
            </a:r>
            <a:endParaRPr lang="en" b="1" dirty="0">
              <a:solidFill>
                <a:srgbClr val="FF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96" name="Shape 196"/>
          <p:cNvSpPr/>
          <p:nvPr/>
        </p:nvSpPr>
        <p:spPr>
          <a:xfrm>
            <a:off x="3114000" y="2545650"/>
            <a:ext cx="2861999" cy="1766700"/>
          </a:xfrm>
          <a:prstGeom prst="chevron">
            <a:avLst>
              <a:gd name="adj" fmla="val 29853"/>
            </a:avLst>
          </a:prstGeom>
          <a:noFill/>
          <a:ln w="114300" cap="flat" cmpd="sng">
            <a:solidFill>
              <a:srgbClr val="00C5B9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lt-LT" b="1" dirty="0" smtClean="0">
                <a:solidFill>
                  <a:srgbClr val="2F3848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Diskusija/Dalyvavimas/Tarimasis</a:t>
            </a:r>
          </a:p>
          <a:p>
            <a:pPr lvl="0" algn="ctr">
              <a:spcBef>
                <a:spcPts val="0"/>
              </a:spcBef>
              <a:buNone/>
            </a:pPr>
            <a:r>
              <a:rPr lang="en-US" b="1" dirty="0" err="1" smtClean="0">
                <a:solidFill>
                  <a:srgbClr val="FF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Apskritasis</a:t>
            </a:r>
            <a:r>
              <a:rPr lang="en-US" b="1" dirty="0" smtClean="0">
                <a:solidFill>
                  <a:srgbClr val="FF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stalas</a:t>
            </a:r>
            <a:endParaRPr lang="en" b="1" dirty="0">
              <a:solidFill>
                <a:srgbClr val="FF0000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97" name="Shape 197"/>
          <p:cNvSpPr/>
          <p:nvPr/>
        </p:nvSpPr>
        <p:spPr>
          <a:xfrm>
            <a:off x="5679350" y="2545650"/>
            <a:ext cx="2861999" cy="1766700"/>
          </a:xfrm>
          <a:prstGeom prst="chevron">
            <a:avLst>
              <a:gd name="adj" fmla="val 29853"/>
            </a:avLst>
          </a:prstGeom>
          <a:noFill/>
          <a:ln w="114300" cap="flat" cmpd="sng">
            <a:solidFill>
              <a:srgbClr val="2F3848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lt-LT" b="1" dirty="0" smtClean="0">
                <a:solidFill>
                  <a:srgbClr val="2F3848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Sprendimas</a:t>
            </a:r>
            <a:endParaRPr lang="en" b="1" dirty="0">
              <a:solidFill>
                <a:srgbClr val="2F3848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98" name="Shape 198"/>
          <p:cNvSpPr txBox="1">
            <a:spLocks noGrp="1"/>
          </p:cNvSpPr>
          <p:nvPr>
            <p:ph type="title"/>
          </p:nvPr>
        </p:nvSpPr>
        <p:spPr>
          <a:xfrm>
            <a:off x="832475" y="168450"/>
            <a:ext cx="7951799" cy="9734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lt-LT" dirty="0" smtClean="0"/>
              <a:t>Sprendimų priėmimo procesas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80575544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 txBox="1">
            <a:spLocks noGrp="1"/>
          </p:cNvSpPr>
          <p:nvPr>
            <p:ph type="body" idx="1"/>
          </p:nvPr>
        </p:nvSpPr>
        <p:spPr>
          <a:xfrm>
            <a:off x="457200" y="2213050"/>
            <a:ext cx="3994500" cy="407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lt-LT" sz="3000" b="1" dirty="0" smtClean="0"/>
              <a:t>NVO misija </a:t>
            </a:r>
            <a:endParaRPr lang="en" sz="3000" b="1" dirty="0"/>
          </a:p>
          <a:p>
            <a:pPr marL="342900" indent="-342900"/>
            <a:r>
              <a:rPr lang="lt-LT" sz="2000" dirty="0" smtClean="0">
                <a:latin typeface="+mj-lt"/>
              </a:rPr>
              <a:t>Atstovauti savo narių (fizinių ir juridinių) interesams;</a:t>
            </a:r>
          </a:p>
          <a:p>
            <a:pPr marL="342900" indent="-342900"/>
            <a:r>
              <a:rPr lang="lt-LT" sz="2000" dirty="0" smtClean="0">
                <a:latin typeface="+mj-lt"/>
              </a:rPr>
              <a:t>Vienyti piliečius bendroms iniciatyvoms;</a:t>
            </a:r>
          </a:p>
          <a:p>
            <a:pPr marL="342900" indent="-342900"/>
            <a:r>
              <a:rPr lang="lt-LT" sz="2000" dirty="0" smtClean="0">
                <a:latin typeface="+mj-lt"/>
              </a:rPr>
              <a:t>Stiprinti piliečių „balsą“ priimant sprendimus;</a:t>
            </a:r>
          </a:p>
          <a:p>
            <a:pPr marL="342900" indent="-342900"/>
            <a:r>
              <a:rPr lang="lt-LT" sz="2000" dirty="0" smtClean="0">
                <a:latin typeface="+mj-lt"/>
              </a:rPr>
              <a:t>Įgyvendinti bendrus tikslus, aktualius visam rajonui</a:t>
            </a:r>
            <a:endParaRPr lang="en" sz="2000" dirty="0">
              <a:latin typeface="+mj-lt"/>
            </a:endParaRPr>
          </a:p>
        </p:txBody>
      </p:sp>
      <p:sp>
        <p:nvSpPr>
          <p:cNvPr id="125" name="Shape 125"/>
          <p:cNvSpPr txBox="1">
            <a:spLocks noGrp="1"/>
          </p:cNvSpPr>
          <p:nvPr>
            <p:ph type="body" idx="2"/>
          </p:nvPr>
        </p:nvSpPr>
        <p:spPr>
          <a:xfrm>
            <a:off x="4692274" y="2213050"/>
            <a:ext cx="3994500" cy="40740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lt-LT" sz="3000" b="1" dirty="0" smtClean="0"/>
              <a:t>Teisė ir pagalba</a:t>
            </a:r>
            <a:endParaRPr lang="en" sz="3000" b="1" dirty="0"/>
          </a:p>
          <a:p>
            <a:pPr marL="342900" indent="-342900"/>
            <a:r>
              <a:rPr lang="lt-LT" sz="2000" dirty="0" smtClean="0">
                <a:latin typeface="+mj-lt"/>
              </a:rPr>
              <a:t>Nevyriausybinių organizacijų plėtros įstatymas;</a:t>
            </a:r>
          </a:p>
          <a:p>
            <a:pPr marL="342900" indent="-342900"/>
            <a:r>
              <a:rPr lang="lt-LT" sz="2000" dirty="0" smtClean="0">
                <a:latin typeface="+mj-lt"/>
              </a:rPr>
              <a:t>Galimybė įtraukti piliečius į tiesioginį valdymą;</a:t>
            </a:r>
          </a:p>
          <a:p>
            <a:pPr marL="342900" indent="-342900"/>
            <a:r>
              <a:rPr lang="lt-LT" sz="2000" dirty="0" smtClean="0">
                <a:latin typeface="+mj-lt"/>
              </a:rPr>
              <a:t>Aktualių visuomenės poreikių atliepimas;</a:t>
            </a:r>
          </a:p>
          <a:p>
            <a:pPr marL="342900" indent="-342900"/>
            <a:r>
              <a:rPr lang="lt-LT" sz="2000" dirty="0" smtClean="0">
                <a:latin typeface="+mj-lt"/>
              </a:rPr>
              <a:t>Teisėkūros proceso organizavimas;</a:t>
            </a:r>
          </a:p>
          <a:p>
            <a:pPr marL="342900" indent="-342900"/>
            <a:endParaRPr lang="en" dirty="0"/>
          </a:p>
        </p:txBody>
      </p:sp>
      <p:sp>
        <p:nvSpPr>
          <p:cNvPr id="126" name="Shape 126"/>
          <p:cNvSpPr txBox="1">
            <a:spLocks noGrp="1"/>
          </p:cNvSpPr>
          <p:nvPr>
            <p:ph type="title"/>
          </p:nvPr>
        </p:nvSpPr>
        <p:spPr>
          <a:xfrm>
            <a:off x="832475" y="168450"/>
            <a:ext cx="7951799" cy="9734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lt-LT" dirty="0" smtClean="0"/>
              <a:t>Prielaidos bendradarbiavimui arba kodėl to reikia?</a:t>
            </a:r>
            <a:endParaRPr lang="en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Shape 203"/>
          <p:cNvSpPr txBox="1">
            <a:spLocks noGrp="1"/>
          </p:cNvSpPr>
          <p:nvPr>
            <p:ph type="title" idx="4294967295"/>
          </p:nvPr>
        </p:nvSpPr>
        <p:spPr>
          <a:xfrm>
            <a:off x="880050" y="274650"/>
            <a:ext cx="7383899" cy="1143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Pagrindiniai bendradarbiavimo aspektai</a:t>
            </a:r>
            <a:endParaRPr lang="en" dirty="0"/>
          </a:p>
        </p:txBody>
      </p:sp>
      <p:sp>
        <p:nvSpPr>
          <p:cNvPr id="204" name="Shape 204"/>
          <p:cNvSpPr txBox="1">
            <a:spLocks noGrp="1"/>
          </p:cNvSpPr>
          <p:nvPr>
            <p:ph type="body" idx="4294967295"/>
          </p:nvPr>
        </p:nvSpPr>
        <p:spPr>
          <a:xfrm>
            <a:off x="467544" y="2278841"/>
            <a:ext cx="2631900" cy="1739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lt-LT" sz="2400" b="1" dirty="0" smtClean="0">
                <a:solidFill>
                  <a:srgbClr val="F05768"/>
                </a:solidFill>
              </a:rPr>
              <a:t>Išankstinis nusistatymas</a:t>
            </a:r>
            <a:endParaRPr lang="en" sz="2400" b="1" dirty="0">
              <a:solidFill>
                <a:srgbClr val="F05768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lt-LT" sz="1200" dirty="0" smtClean="0">
                <a:solidFill>
                  <a:srgbClr val="FFFFFF"/>
                </a:solidFill>
              </a:rPr>
              <a:t>Tai iškart pasmerkia mūsų sumanymui ir bendrai idėjai žlugti. Savivaldybė daugeliu atvejų pati nesugalvoja įvairių procedūrų, o NVO pačios sutinka su sutarties sąlygomis.</a:t>
            </a:r>
            <a:endParaRPr lang="en" sz="1200" dirty="0">
              <a:solidFill>
                <a:srgbClr val="FFFFFF"/>
              </a:solidFill>
            </a:endParaRPr>
          </a:p>
        </p:txBody>
      </p:sp>
      <p:sp>
        <p:nvSpPr>
          <p:cNvPr id="205" name="Shape 205"/>
          <p:cNvSpPr txBox="1">
            <a:spLocks noGrp="1"/>
          </p:cNvSpPr>
          <p:nvPr>
            <p:ph type="body" idx="4294967295"/>
          </p:nvPr>
        </p:nvSpPr>
        <p:spPr>
          <a:xfrm>
            <a:off x="3223963" y="2286000"/>
            <a:ext cx="2631900" cy="1739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lt-LT" sz="2400" b="1" dirty="0" smtClean="0">
                <a:solidFill>
                  <a:srgbClr val="F05768"/>
                </a:solidFill>
              </a:rPr>
              <a:t>Finansavimas</a:t>
            </a:r>
            <a:endParaRPr lang="en" sz="2400" b="1" dirty="0">
              <a:solidFill>
                <a:srgbClr val="F05768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lt-LT" sz="1200" dirty="0" smtClean="0">
                <a:solidFill>
                  <a:srgbClr val="FFFFFF"/>
                </a:solidFill>
              </a:rPr>
              <a:t>Kai visas bendradarbiavimas „sukasi“ tik aplink pinigus, jų panaudojimą, įsisavinimą, konkursų laimėjimą ir t.t.</a:t>
            </a:r>
            <a:endParaRPr lang="en" sz="1200" dirty="0">
              <a:solidFill>
                <a:srgbClr val="FFFFFF"/>
              </a:solidFill>
            </a:endParaRPr>
          </a:p>
        </p:txBody>
      </p:sp>
      <p:sp>
        <p:nvSpPr>
          <p:cNvPr id="206" name="Shape 206"/>
          <p:cNvSpPr txBox="1">
            <a:spLocks noGrp="1"/>
          </p:cNvSpPr>
          <p:nvPr>
            <p:ph type="body" idx="4294967295"/>
          </p:nvPr>
        </p:nvSpPr>
        <p:spPr>
          <a:xfrm>
            <a:off x="5990727" y="2286000"/>
            <a:ext cx="2631900" cy="1739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lt-LT" sz="2400" b="1" dirty="0" smtClean="0">
                <a:solidFill>
                  <a:srgbClr val="F05768"/>
                </a:solidFill>
              </a:rPr>
              <a:t>Aiškus tikslas</a:t>
            </a:r>
            <a:endParaRPr lang="en" sz="2400" b="1" dirty="0">
              <a:solidFill>
                <a:srgbClr val="F05768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lt-LT" sz="1200" dirty="0" smtClean="0">
                <a:solidFill>
                  <a:srgbClr val="FFFFFF"/>
                </a:solidFill>
              </a:rPr>
              <a:t>Bendradarbiavimas negali prasidėti neturint aiškaus tikslo kodėl norime bendradarbiauti, ką norime bendradarbiavimu pasiekti, kodėl tai yra reikalinga ir naudinga.</a:t>
            </a:r>
            <a:endParaRPr lang="en" sz="12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1200" dirty="0">
              <a:solidFill>
                <a:srgbClr val="FFFFFF"/>
              </a:solidFill>
            </a:endParaRPr>
          </a:p>
        </p:txBody>
      </p:sp>
      <p:sp>
        <p:nvSpPr>
          <p:cNvPr id="207" name="Shape 207"/>
          <p:cNvSpPr txBox="1">
            <a:spLocks noGrp="1"/>
          </p:cNvSpPr>
          <p:nvPr>
            <p:ph type="body" idx="4294967295"/>
          </p:nvPr>
        </p:nvSpPr>
        <p:spPr>
          <a:xfrm>
            <a:off x="467544" y="4653136"/>
            <a:ext cx="2631900" cy="1739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lt-LT" sz="2400" b="1" dirty="0" smtClean="0">
                <a:solidFill>
                  <a:srgbClr val="F05768"/>
                </a:solidFill>
              </a:rPr>
              <a:t>Sąlygų susikūrimas</a:t>
            </a:r>
            <a:endParaRPr lang="en" sz="2400" b="1" dirty="0">
              <a:solidFill>
                <a:srgbClr val="F05768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lt-LT" sz="1200" dirty="0" smtClean="0">
                <a:solidFill>
                  <a:srgbClr val="FFFFFF"/>
                </a:solidFill>
              </a:rPr>
              <a:t>Bet kokia veikla/idėja gali būti įgyvendinta susikūrus bent minimaliausias tam tinkamas sąlygas/aplinką.</a:t>
            </a:r>
            <a:endParaRPr lang="en" sz="1200" dirty="0">
              <a:solidFill>
                <a:srgbClr val="FFFFFF"/>
              </a:solidFill>
            </a:endParaRPr>
          </a:p>
        </p:txBody>
      </p:sp>
      <p:sp>
        <p:nvSpPr>
          <p:cNvPr id="208" name="Shape 208"/>
          <p:cNvSpPr txBox="1">
            <a:spLocks noGrp="1"/>
          </p:cNvSpPr>
          <p:nvPr>
            <p:ph type="body" idx="4294967295"/>
          </p:nvPr>
        </p:nvSpPr>
        <p:spPr>
          <a:xfrm>
            <a:off x="3223963" y="4495800"/>
            <a:ext cx="2631900" cy="1739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lt-LT" sz="2400" b="1" dirty="0" smtClean="0">
                <a:solidFill>
                  <a:srgbClr val="F05768"/>
                </a:solidFill>
              </a:rPr>
              <a:t>Įsipareigojimų vykdymas</a:t>
            </a:r>
            <a:endParaRPr lang="en" sz="2400" b="1" dirty="0">
              <a:solidFill>
                <a:srgbClr val="F05768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lt-LT" sz="1200" dirty="0" smtClean="0">
                <a:solidFill>
                  <a:srgbClr val="FFFFFF"/>
                </a:solidFill>
              </a:rPr>
              <a:t>Pasirašius sutartį privalėsime vykdyti ir įsipareigojimus. Ir visada tai galioja abiems bendradarbiaujančioms pusėms.</a:t>
            </a:r>
            <a:endParaRPr lang="en" sz="1200" dirty="0">
              <a:solidFill>
                <a:srgbClr val="FFFFFF"/>
              </a:solidFill>
            </a:endParaRPr>
          </a:p>
        </p:txBody>
      </p:sp>
      <p:sp>
        <p:nvSpPr>
          <p:cNvPr id="209" name="Shape 209"/>
          <p:cNvSpPr txBox="1">
            <a:spLocks noGrp="1"/>
          </p:cNvSpPr>
          <p:nvPr>
            <p:ph type="body" idx="4294967295"/>
          </p:nvPr>
        </p:nvSpPr>
        <p:spPr>
          <a:xfrm>
            <a:off x="5990727" y="4495800"/>
            <a:ext cx="2631900" cy="17399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lt-LT" sz="2400" b="1" dirty="0" smtClean="0">
                <a:solidFill>
                  <a:srgbClr val="F05768"/>
                </a:solidFill>
              </a:rPr>
              <a:t>Komunikacija</a:t>
            </a:r>
            <a:endParaRPr lang="en" sz="2400" b="1" dirty="0">
              <a:solidFill>
                <a:srgbClr val="F05768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lt-LT" sz="1200" dirty="0" smtClean="0">
                <a:solidFill>
                  <a:srgbClr val="FFFFFF"/>
                </a:solidFill>
              </a:rPr>
              <a:t>Pabandykite išspręsti bet kokį klausimą namuose/darbe/mokykloje/universitete/savivaldybėje visiškai nesikalbant. </a:t>
            </a:r>
            <a:endParaRPr lang="en" sz="1200" dirty="0">
              <a:solidFill>
                <a:srgbClr val="FFFFFF"/>
              </a:solidFill>
            </a:endParaRPr>
          </a:p>
          <a:p>
            <a:pPr lvl="0" rtl="0">
              <a:spcBef>
                <a:spcPts val="0"/>
              </a:spcBef>
              <a:buNone/>
            </a:pPr>
            <a:endParaRPr sz="1200" dirty="0">
              <a:solidFill>
                <a:srgbClr val="FFFFFF"/>
              </a:solidFill>
            </a:endParaRPr>
          </a:p>
        </p:txBody>
      </p:sp>
      <p:sp>
        <p:nvSpPr>
          <p:cNvPr id="210" name="Shape 210"/>
          <p:cNvSpPr/>
          <p:nvPr/>
        </p:nvSpPr>
        <p:spPr>
          <a:xfrm>
            <a:off x="6178440" y="4158713"/>
            <a:ext cx="383718" cy="383695"/>
          </a:xfrm>
          <a:custGeom>
            <a:avLst/>
            <a:gdLst/>
            <a:ahLst/>
            <a:cxnLst/>
            <a:rect l="0" t="0" r="0" b="0"/>
            <a:pathLst>
              <a:path w="16072" h="16071" extrusionOk="0">
                <a:moveTo>
                  <a:pt x="8036" y="0"/>
                </a:moveTo>
                <a:lnTo>
                  <a:pt x="7938" y="24"/>
                </a:lnTo>
                <a:lnTo>
                  <a:pt x="7792" y="98"/>
                </a:lnTo>
                <a:lnTo>
                  <a:pt x="7328" y="366"/>
                </a:lnTo>
                <a:lnTo>
                  <a:pt x="7059" y="537"/>
                </a:lnTo>
                <a:lnTo>
                  <a:pt x="6766" y="757"/>
                </a:lnTo>
                <a:lnTo>
                  <a:pt x="6448" y="977"/>
                </a:lnTo>
                <a:lnTo>
                  <a:pt x="6155" y="1246"/>
                </a:lnTo>
                <a:lnTo>
                  <a:pt x="5887" y="1514"/>
                </a:lnTo>
                <a:lnTo>
                  <a:pt x="5643" y="1807"/>
                </a:lnTo>
                <a:lnTo>
                  <a:pt x="5447" y="2100"/>
                </a:lnTo>
                <a:lnTo>
                  <a:pt x="5374" y="2247"/>
                </a:lnTo>
                <a:lnTo>
                  <a:pt x="5325" y="2418"/>
                </a:lnTo>
                <a:lnTo>
                  <a:pt x="5276" y="2564"/>
                </a:lnTo>
                <a:lnTo>
                  <a:pt x="5252" y="2711"/>
                </a:lnTo>
                <a:lnTo>
                  <a:pt x="5252" y="2858"/>
                </a:lnTo>
                <a:lnTo>
                  <a:pt x="5276" y="3029"/>
                </a:lnTo>
                <a:lnTo>
                  <a:pt x="5325" y="3175"/>
                </a:lnTo>
                <a:lnTo>
                  <a:pt x="5398" y="3322"/>
                </a:lnTo>
                <a:lnTo>
                  <a:pt x="5496" y="3468"/>
                </a:lnTo>
                <a:lnTo>
                  <a:pt x="5618" y="3615"/>
                </a:lnTo>
                <a:lnTo>
                  <a:pt x="5814" y="3761"/>
                </a:lnTo>
                <a:lnTo>
                  <a:pt x="6009" y="3859"/>
                </a:lnTo>
                <a:lnTo>
                  <a:pt x="6204" y="3957"/>
                </a:lnTo>
                <a:lnTo>
                  <a:pt x="6424" y="4005"/>
                </a:lnTo>
                <a:lnTo>
                  <a:pt x="6644" y="4054"/>
                </a:lnTo>
                <a:lnTo>
                  <a:pt x="6864" y="4152"/>
                </a:lnTo>
                <a:lnTo>
                  <a:pt x="7059" y="4250"/>
                </a:lnTo>
                <a:lnTo>
                  <a:pt x="7254" y="4421"/>
                </a:lnTo>
                <a:lnTo>
                  <a:pt x="7425" y="4616"/>
                </a:lnTo>
                <a:lnTo>
                  <a:pt x="7523" y="4836"/>
                </a:lnTo>
                <a:lnTo>
                  <a:pt x="7596" y="5080"/>
                </a:lnTo>
                <a:lnTo>
                  <a:pt x="7621" y="5373"/>
                </a:lnTo>
                <a:lnTo>
                  <a:pt x="7596" y="5569"/>
                </a:lnTo>
                <a:lnTo>
                  <a:pt x="7572" y="5788"/>
                </a:lnTo>
                <a:lnTo>
                  <a:pt x="7499" y="5984"/>
                </a:lnTo>
                <a:lnTo>
                  <a:pt x="7425" y="6179"/>
                </a:lnTo>
                <a:lnTo>
                  <a:pt x="7328" y="6374"/>
                </a:lnTo>
                <a:lnTo>
                  <a:pt x="7206" y="6570"/>
                </a:lnTo>
                <a:lnTo>
                  <a:pt x="7059" y="6741"/>
                </a:lnTo>
                <a:lnTo>
                  <a:pt x="6913" y="6912"/>
                </a:lnTo>
                <a:lnTo>
                  <a:pt x="6742" y="7058"/>
                </a:lnTo>
                <a:lnTo>
                  <a:pt x="6571" y="7205"/>
                </a:lnTo>
                <a:lnTo>
                  <a:pt x="6400" y="7303"/>
                </a:lnTo>
                <a:lnTo>
                  <a:pt x="6204" y="7425"/>
                </a:lnTo>
                <a:lnTo>
                  <a:pt x="6009" y="7498"/>
                </a:lnTo>
                <a:lnTo>
                  <a:pt x="5789" y="7571"/>
                </a:lnTo>
                <a:lnTo>
                  <a:pt x="5569" y="7596"/>
                </a:lnTo>
                <a:lnTo>
                  <a:pt x="5374" y="7620"/>
                </a:lnTo>
                <a:lnTo>
                  <a:pt x="5105" y="7596"/>
                </a:lnTo>
                <a:lnTo>
                  <a:pt x="4861" y="7522"/>
                </a:lnTo>
                <a:lnTo>
                  <a:pt x="4617" y="7425"/>
                </a:lnTo>
                <a:lnTo>
                  <a:pt x="4421" y="7254"/>
                </a:lnTo>
                <a:lnTo>
                  <a:pt x="4250" y="7058"/>
                </a:lnTo>
                <a:lnTo>
                  <a:pt x="4128" y="6839"/>
                </a:lnTo>
                <a:lnTo>
                  <a:pt x="4055" y="6619"/>
                </a:lnTo>
                <a:lnTo>
                  <a:pt x="3982" y="6399"/>
                </a:lnTo>
                <a:lnTo>
                  <a:pt x="3933" y="6204"/>
                </a:lnTo>
                <a:lnTo>
                  <a:pt x="3860" y="6008"/>
                </a:lnTo>
                <a:lnTo>
                  <a:pt x="3762" y="5813"/>
                </a:lnTo>
                <a:lnTo>
                  <a:pt x="3615" y="5617"/>
                </a:lnTo>
                <a:lnTo>
                  <a:pt x="3469" y="5495"/>
                </a:lnTo>
                <a:lnTo>
                  <a:pt x="3322" y="5398"/>
                </a:lnTo>
                <a:lnTo>
                  <a:pt x="3176" y="5324"/>
                </a:lnTo>
                <a:lnTo>
                  <a:pt x="3029" y="5275"/>
                </a:lnTo>
                <a:lnTo>
                  <a:pt x="2858" y="5251"/>
                </a:lnTo>
                <a:lnTo>
                  <a:pt x="2712" y="5251"/>
                </a:lnTo>
                <a:lnTo>
                  <a:pt x="2565" y="5275"/>
                </a:lnTo>
                <a:lnTo>
                  <a:pt x="2419" y="5324"/>
                </a:lnTo>
                <a:lnTo>
                  <a:pt x="2248" y="5373"/>
                </a:lnTo>
                <a:lnTo>
                  <a:pt x="2101" y="5446"/>
                </a:lnTo>
                <a:lnTo>
                  <a:pt x="1808" y="5642"/>
                </a:lnTo>
                <a:lnTo>
                  <a:pt x="1515" y="5886"/>
                </a:lnTo>
                <a:lnTo>
                  <a:pt x="1246" y="6155"/>
                </a:lnTo>
                <a:lnTo>
                  <a:pt x="978" y="6448"/>
                </a:lnTo>
                <a:lnTo>
                  <a:pt x="758" y="6765"/>
                </a:lnTo>
                <a:lnTo>
                  <a:pt x="538" y="7058"/>
                </a:lnTo>
                <a:lnTo>
                  <a:pt x="367" y="7327"/>
                </a:lnTo>
                <a:lnTo>
                  <a:pt x="99" y="7791"/>
                </a:lnTo>
                <a:lnTo>
                  <a:pt x="25" y="7938"/>
                </a:lnTo>
                <a:lnTo>
                  <a:pt x="1" y="8035"/>
                </a:lnTo>
                <a:lnTo>
                  <a:pt x="25" y="8231"/>
                </a:lnTo>
                <a:lnTo>
                  <a:pt x="74" y="8402"/>
                </a:lnTo>
                <a:lnTo>
                  <a:pt x="172" y="8597"/>
                </a:lnTo>
                <a:lnTo>
                  <a:pt x="294" y="8744"/>
                </a:lnTo>
                <a:lnTo>
                  <a:pt x="587" y="9012"/>
                </a:lnTo>
                <a:lnTo>
                  <a:pt x="880" y="9256"/>
                </a:lnTo>
                <a:lnTo>
                  <a:pt x="1417" y="9696"/>
                </a:lnTo>
                <a:lnTo>
                  <a:pt x="1906" y="10062"/>
                </a:lnTo>
                <a:lnTo>
                  <a:pt x="2101" y="10233"/>
                </a:lnTo>
                <a:lnTo>
                  <a:pt x="2297" y="10404"/>
                </a:lnTo>
                <a:lnTo>
                  <a:pt x="2419" y="10575"/>
                </a:lnTo>
                <a:lnTo>
                  <a:pt x="2541" y="10746"/>
                </a:lnTo>
                <a:lnTo>
                  <a:pt x="2590" y="10917"/>
                </a:lnTo>
                <a:lnTo>
                  <a:pt x="2590" y="11113"/>
                </a:lnTo>
                <a:lnTo>
                  <a:pt x="2541" y="11308"/>
                </a:lnTo>
                <a:lnTo>
                  <a:pt x="2443" y="11528"/>
                </a:lnTo>
                <a:lnTo>
                  <a:pt x="2272" y="11772"/>
                </a:lnTo>
                <a:lnTo>
                  <a:pt x="2004" y="12041"/>
                </a:lnTo>
                <a:lnTo>
                  <a:pt x="1833" y="12212"/>
                </a:lnTo>
                <a:lnTo>
                  <a:pt x="1637" y="12309"/>
                </a:lnTo>
                <a:lnTo>
                  <a:pt x="1417" y="12383"/>
                </a:lnTo>
                <a:lnTo>
                  <a:pt x="1222" y="12431"/>
                </a:lnTo>
                <a:lnTo>
                  <a:pt x="1002" y="12480"/>
                </a:lnTo>
                <a:lnTo>
                  <a:pt x="782" y="12578"/>
                </a:lnTo>
                <a:lnTo>
                  <a:pt x="587" y="12700"/>
                </a:lnTo>
                <a:lnTo>
                  <a:pt x="367" y="12871"/>
                </a:lnTo>
                <a:lnTo>
                  <a:pt x="196" y="13066"/>
                </a:lnTo>
                <a:lnTo>
                  <a:pt x="99" y="13286"/>
                </a:lnTo>
                <a:lnTo>
                  <a:pt x="25" y="13530"/>
                </a:lnTo>
                <a:lnTo>
                  <a:pt x="1" y="13799"/>
                </a:lnTo>
                <a:lnTo>
                  <a:pt x="25" y="14019"/>
                </a:lnTo>
                <a:lnTo>
                  <a:pt x="50" y="14239"/>
                </a:lnTo>
                <a:lnTo>
                  <a:pt x="123" y="14434"/>
                </a:lnTo>
                <a:lnTo>
                  <a:pt x="221" y="14654"/>
                </a:lnTo>
                <a:lnTo>
                  <a:pt x="318" y="14825"/>
                </a:lnTo>
                <a:lnTo>
                  <a:pt x="440" y="15020"/>
                </a:lnTo>
                <a:lnTo>
                  <a:pt x="563" y="15191"/>
                </a:lnTo>
                <a:lnTo>
                  <a:pt x="709" y="15362"/>
                </a:lnTo>
                <a:lnTo>
                  <a:pt x="880" y="15509"/>
                </a:lnTo>
                <a:lnTo>
                  <a:pt x="1051" y="15631"/>
                </a:lnTo>
                <a:lnTo>
                  <a:pt x="1246" y="15753"/>
                </a:lnTo>
                <a:lnTo>
                  <a:pt x="1442" y="15875"/>
                </a:lnTo>
                <a:lnTo>
                  <a:pt x="1637" y="15948"/>
                </a:lnTo>
                <a:lnTo>
                  <a:pt x="1857" y="16022"/>
                </a:lnTo>
                <a:lnTo>
                  <a:pt x="2052" y="16046"/>
                </a:lnTo>
                <a:lnTo>
                  <a:pt x="2272" y="16070"/>
                </a:lnTo>
                <a:lnTo>
                  <a:pt x="2541" y="16046"/>
                </a:lnTo>
                <a:lnTo>
                  <a:pt x="2785" y="15973"/>
                </a:lnTo>
                <a:lnTo>
                  <a:pt x="3005" y="15875"/>
                </a:lnTo>
                <a:lnTo>
                  <a:pt x="3200" y="15704"/>
                </a:lnTo>
                <a:lnTo>
                  <a:pt x="3371" y="15509"/>
                </a:lnTo>
                <a:lnTo>
                  <a:pt x="3493" y="15289"/>
                </a:lnTo>
                <a:lnTo>
                  <a:pt x="3567" y="15094"/>
                </a:lnTo>
                <a:lnTo>
                  <a:pt x="3615" y="14874"/>
                </a:lnTo>
                <a:lnTo>
                  <a:pt x="3689" y="14654"/>
                </a:lnTo>
                <a:lnTo>
                  <a:pt x="3762" y="14459"/>
                </a:lnTo>
                <a:lnTo>
                  <a:pt x="3860" y="14239"/>
                </a:lnTo>
                <a:lnTo>
                  <a:pt x="4031" y="14068"/>
                </a:lnTo>
                <a:lnTo>
                  <a:pt x="4299" y="13824"/>
                </a:lnTo>
                <a:lnTo>
                  <a:pt x="4544" y="13628"/>
                </a:lnTo>
                <a:lnTo>
                  <a:pt x="4763" y="13530"/>
                </a:lnTo>
                <a:lnTo>
                  <a:pt x="4959" y="13482"/>
                </a:lnTo>
                <a:lnTo>
                  <a:pt x="5154" y="13482"/>
                </a:lnTo>
                <a:lnTo>
                  <a:pt x="5325" y="13530"/>
                </a:lnTo>
                <a:lnTo>
                  <a:pt x="5496" y="13653"/>
                </a:lnTo>
                <a:lnTo>
                  <a:pt x="5667" y="13775"/>
                </a:lnTo>
                <a:lnTo>
                  <a:pt x="5838" y="13970"/>
                </a:lnTo>
                <a:lnTo>
                  <a:pt x="6009" y="14165"/>
                </a:lnTo>
                <a:lnTo>
                  <a:pt x="6375" y="14654"/>
                </a:lnTo>
                <a:lnTo>
                  <a:pt x="6815" y="15191"/>
                </a:lnTo>
                <a:lnTo>
                  <a:pt x="7059" y="15484"/>
                </a:lnTo>
                <a:lnTo>
                  <a:pt x="7328" y="15777"/>
                </a:lnTo>
                <a:lnTo>
                  <a:pt x="7474" y="15899"/>
                </a:lnTo>
                <a:lnTo>
                  <a:pt x="7670" y="15997"/>
                </a:lnTo>
                <a:lnTo>
                  <a:pt x="7841" y="16046"/>
                </a:lnTo>
                <a:lnTo>
                  <a:pt x="8036" y="16070"/>
                </a:lnTo>
                <a:lnTo>
                  <a:pt x="8134" y="16046"/>
                </a:lnTo>
                <a:lnTo>
                  <a:pt x="8280" y="15973"/>
                </a:lnTo>
                <a:lnTo>
                  <a:pt x="8744" y="15704"/>
                </a:lnTo>
                <a:lnTo>
                  <a:pt x="9013" y="15533"/>
                </a:lnTo>
                <a:lnTo>
                  <a:pt x="9306" y="15313"/>
                </a:lnTo>
                <a:lnTo>
                  <a:pt x="9623" y="15094"/>
                </a:lnTo>
                <a:lnTo>
                  <a:pt x="9917" y="14825"/>
                </a:lnTo>
                <a:lnTo>
                  <a:pt x="10185" y="14556"/>
                </a:lnTo>
                <a:lnTo>
                  <a:pt x="10429" y="14263"/>
                </a:lnTo>
                <a:lnTo>
                  <a:pt x="10625" y="13970"/>
                </a:lnTo>
                <a:lnTo>
                  <a:pt x="10698" y="13824"/>
                </a:lnTo>
                <a:lnTo>
                  <a:pt x="10747" y="13653"/>
                </a:lnTo>
                <a:lnTo>
                  <a:pt x="10796" y="13506"/>
                </a:lnTo>
                <a:lnTo>
                  <a:pt x="10820" y="13359"/>
                </a:lnTo>
                <a:lnTo>
                  <a:pt x="10820" y="13213"/>
                </a:lnTo>
                <a:lnTo>
                  <a:pt x="10796" y="13042"/>
                </a:lnTo>
                <a:lnTo>
                  <a:pt x="10747" y="12895"/>
                </a:lnTo>
                <a:lnTo>
                  <a:pt x="10674" y="12749"/>
                </a:lnTo>
                <a:lnTo>
                  <a:pt x="10576" y="12602"/>
                </a:lnTo>
                <a:lnTo>
                  <a:pt x="10454" y="12456"/>
                </a:lnTo>
                <a:lnTo>
                  <a:pt x="10258" y="12309"/>
                </a:lnTo>
                <a:lnTo>
                  <a:pt x="10063" y="12212"/>
                </a:lnTo>
                <a:lnTo>
                  <a:pt x="9868" y="12138"/>
                </a:lnTo>
                <a:lnTo>
                  <a:pt x="9648" y="12065"/>
                </a:lnTo>
                <a:lnTo>
                  <a:pt x="9428" y="12016"/>
                </a:lnTo>
                <a:lnTo>
                  <a:pt x="9208" y="11919"/>
                </a:lnTo>
                <a:lnTo>
                  <a:pt x="9013" y="11821"/>
                </a:lnTo>
                <a:lnTo>
                  <a:pt x="8818" y="11650"/>
                </a:lnTo>
                <a:lnTo>
                  <a:pt x="8647" y="11454"/>
                </a:lnTo>
                <a:lnTo>
                  <a:pt x="8549" y="11235"/>
                </a:lnTo>
                <a:lnTo>
                  <a:pt x="8476" y="10990"/>
                </a:lnTo>
                <a:lnTo>
                  <a:pt x="8451" y="10697"/>
                </a:lnTo>
                <a:lnTo>
                  <a:pt x="8476" y="10502"/>
                </a:lnTo>
                <a:lnTo>
                  <a:pt x="8500" y="10282"/>
                </a:lnTo>
                <a:lnTo>
                  <a:pt x="8573" y="10087"/>
                </a:lnTo>
                <a:lnTo>
                  <a:pt x="8647" y="9891"/>
                </a:lnTo>
                <a:lnTo>
                  <a:pt x="8744" y="9696"/>
                </a:lnTo>
                <a:lnTo>
                  <a:pt x="8866" y="9501"/>
                </a:lnTo>
                <a:lnTo>
                  <a:pt x="9013" y="9330"/>
                </a:lnTo>
                <a:lnTo>
                  <a:pt x="9159" y="9159"/>
                </a:lnTo>
                <a:lnTo>
                  <a:pt x="9330" y="9012"/>
                </a:lnTo>
                <a:lnTo>
                  <a:pt x="9501" y="8890"/>
                </a:lnTo>
                <a:lnTo>
                  <a:pt x="9672" y="8768"/>
                </a:lnTo>
                <a:lnTo>
                  <a:pt x="9868" y="8646"/>
                </a:lnTo>
                <a:lnTo>
                  <a:pt x="10063" y="8573"/>
                </a:lnTo>
                <a:lnTo>
                  <a:pt x="10283" y="8499"/>
                </a:lnTo>
                <a:lnTo>
                  <a:pt x="10503" y="8475"/>
                </a:lnTo>
                <a:lnTo>
                  <a:pt x="10698" y="8450"/>
                </a:lnTo>
                <a:lnTo>
                  <a:pt x="10967" y="8475"/>
                </a:lnTo>
                <a:lnTo>
                  <a:pt x="11211" y="8548"/>
                </a:lnTo>
                <a:lnTo>
                  <a:pt x="11455" y="8646"/>
                </a:lnTo>
                <a:lnTo>
                  <a:pt x="11651" y="8817"/>
                </a:lnTo>
                <a:lnTo>
                  <a:pt x="11822" y="9012"/>
                </a:lnTo>
                <a:lnTo>
                  <a:pt x="11944" y="9232"/>
                </a:lnTo>
                <a:lnTo>
                  <a:pt x="12017" y="9452"/>
                </a:lnTo>
                <a:lnTo>
                  <a:pt x="12090" y="9672"/>
                </a:lnTo>
                <a:lnTo>
                  <a:pt x="12139" y="9867"/>
                </a:lnTo>
                <a:lnTo>
                  <a:pt x="12212" y="10062"/>
                </a:lnTo>
                <a:lnTo>
                  <a:pt x="12310" y="10258"/>
                </a:lnTo>
                <a:lnTo>
                  <a:pt x="12457" y="10453"/>
                </a:lnTo>
                <a:lnTo>
                  <a:pt x="12603" y="10575"/>
                </a:lnTo>
                <a:lnTo>
                  <a:pt x="12750" y="10673"/>
                </a:lnTo>
                <a:lnTo>
                  <a:pt x="12896" y="10746"/>
                </a:lnTo>
                <a:lnTo>
                  <a:pt x="13043" y="10795"/>
                </a:lnTo>
                <a:lnTo>
                  <a:pt x="13214" y="10819"/>
                </a:lnTo>
                <a:lnTo>
                  <a:pt x="13360" y="10819"/>
                </a:lnTo>
                <a:lnTo>
                  <a:pt x="13507" y="10795"/>
                </a:lnTo>
                <a:lnTo>
                  <a:pt x="13653" y="10746"/>
                </a:lnTo>
                <a:lnTo>
                  <a:pt x="13824" y="10697"/>
                </a:lnTo>
                <a:lnTo>
                  <a:pt x="13971" y="10624"/>
                </a:lnTo>
                <a:lnTo>
                  <a:pt x="14264" y="10429"/>
                </a:lnTo>
                <a:lnTo>
                  <a:pt x="14557" y="10184"/>
                </a:lnTo>
                <a:lnTo>
                  <a:pt x="14826" y="9916"/>
                </a:lnTo>
                <a:lnTo>
                  <a:pt x="15094" y="9623"/>
                </a:lnTo>
                <a:lnTo>
                  <a:pt x="15314" y="9305"/>
                </a:lnTo>
                <a:lnTo>
                  <a:pt x="15534" y="9012"/>
                </a:lnTo>
                <a:lnTo>
                  <a:pt x="15705" y="8744"/>
                </a:lnTo>
                <a:lnTo>
                  <a:pt x="15973" y="8279"/>
                </a:lnTo>
                <a:lnTo>
                  <a:pt x="16047" y="8133"/>
                </a:lnTo>
                <a:lnTo>
                  <a:pt x="16071" y="8035"/>
                </a:lnTo>
                <a:lnTo>
                  <a:pt x="16047" y="7840"/>
                </a:lnTo>
                <a:lnTo>
                  <a:pt x="15998" y="7669"/>
                </a:lnTo>
                <a:lnTo>
                  <a:pt x="15900" y="7474"/>
                </a:lnTo>
                <a:lnTo>
                  <a:pt x="15778" y="7327"/>
                </a:lnTo>
                <a:lnTo>
                  <a:pt x="15485" y="7058"/>
                </a:lnTo>
                <a:lnTo>
                  <a:pt x="15192" y="6814"/>
                </a:lnTo>
                <a:lnTo>
                  <a:pt x="14655" y="6374"/>
                </a:lnTo>
                <a:lnTo>
                  <a:pt x="14166" y="6008"/>
                </a:lnTo>
                <a:lnTo>
                  <a:pt x="13971" y="5837"/>
                </a:lnTo>
                <a:lnTo>
                  <a:pt x="13775" y="5666"/>
                </a:lnTo>
                <a:lnTo>
                  <a:pt x="13653" y="5495"/>
                </a:lnTo>
                <a:lnTo>
                  <a:pt x="13531" y="5324"/>
                </a:lnTo>
                <a:lnTo>
                  <a:pt x="13482" y="5153"/>
                </a:lnTo>
                <a:lnTo>
                  <a:pt x="13482" y="4958"/>
                </a:lnTo>
                <a:lnTo>
                  <a:pt x="13531" y="4763"/>
                </a:lnTo>
                <a:lnTo>
                  <a:pt x="13629" y="4543"/>
                </a:lnTo>
                <a:lnTo>
                  <a:pt x="13800" y="4299"/>
                </a:lnTo>
                <a:lnTo>
                  <a:pt x="14068" y="4030"/>
                </a:lnTo>
                <a:lnTo>
                  <a:pt x="14239" y="3859"/>
                </a:lnTo>
                <a:lnTo>
                  <a:pt x="14435" y="3761"/>
                </a:lnTo>
                <a:lnTo>
                  <a:pt x="14655" y="3688"/>
                </a:lnTo>
                <a:lnTo>
                  <a:pt x="14850" y="3639"/>
                </a:lnTo>
                <a:lnTo>
                  <a:pt x="15070" y="3590"/>
                </a:lnTo>
                <a:lnTo>
                  <a:pt x="15290" y="3493"/>
                </a:lnTo>
                <a:lnTo>
                  <a:pt x="15485" y="3370"/>
                </a:lnTo>
                <a:lnTo>
                  <a:pt x="15705" y="3199"/>
                </a:lnTo>
                <a:lnTo>
                  <a:pt x="15876" y="3004"/>
                </a:lnTo>
                <a:lnTo>
                  <a:pt x="15973" y="2784"/>
                </a:lnTo>
                <a:lnTo>
                  <a:pt x="16047" y="2540"/>
                </a:lnTo>
                <a:lnTo>
                  <a:pt x="16071" y="2271"/>
                </a:lnTo>
                <a:lnTo>
                  <a:pt x="16047" y="2052"/>
                </a:lnTo>
                <a:lnTo>
                  <a:pt x="16022" y="1832"/>
                </a:lnTo>
                <a:lnTo>
                  <a:pt x="15949" y="1636"/>
                </a:lnTo>
                <a:lnTo>
                  <a:pt x="15851" y="1417"/>
                </a:lnTo>
                <a:lnTo>
                  <a:pt x="15754" y="1246"/>
                </a:lnTo>
                <a:lnTo>
                  <a:pt x="15632" y="1050"/>
                </a:lnTo>
                <a:lnTo>
                  <a:pt x="15509" y="879"/>
                </a:lnTo>
                <a:lnTo>
                  <a:pt x="15363" y="708"/>
                </a:lnTo>
                <a:lnTo>
                  <a:pt x="15192" y="562"/>
                </a:lnTo>
                <a:lnTo>
                  <a:pt x="15021" y="440"/>
                </a:lnTo>
                <a:lnTo>
                  <a:pt x="14826" y="318"/>
                </a:lnTo>
                <a:lnTo>
                  <a:pt x="14630" y="195"/>
                </a:lnTo>
                <a:lnTo>
                  <a:pt x="14435" y="122"/>
                </a:lnTo>
                <a:lnTo>
                  <a:pt x="14215" y="49"/>
                </a:lnTo>
                <a:lnTo>
                  <a:pt x="14020" y="24"/>
                </a:lnTo>
                <a:lnTo>
                  <a:pt x="13800" y="0"/>
                </a:lnTo>
                <a:lnTo>
                  <a:pt x="13531" y="24"/>
                </a:lnTo>
                <a:lnTo>
                  <a:pt x="13287" y="98"/>
                </a:lnTo>
                <a:lnTo>
                  <a:pt x="13067" y="195"/>
                </a:lnTo>
                <a:lnTo>
                  <a:pt x="12872" y="366"/>
                </a:lnTo>
                <a:lnTo>
                  <a:pt x="12701" y="562"/>
                </a:lnTo>
                <a:lnTo>
                  <a:pt x="12579" y="782"/>
                </a:lnTo>
                <a:lnTo>
                  <a:pt x="12505" y="977"/>
                </a:lnTo>
                <a:lnTo>
                  <a:pt x="12457" y="1197"/>
                </a:lnTo>
                <a:lnTo>
                  <a:pt x="12383" y="1417"/>
                </a:lnTo>
                <a:lnTo>
                  <a:pt x="12310" y="1612"/>
                </a:lnTo>
                <a:lnTo>
                  <a:pt x="12212" y="1832"/>
                </a:lnTo>
                <a:lnTo>
                  <a:pt x="12041" y="2003"/>
                </a:lnTo>
                <a:lnTo>
                  <a:pt x="11773" y="2271"/>
                </a:lnTo>
                <a:lnTo>
                  <a:pt x="11528" y="2442"/>
                </a:lnTo>
                <a:lnTo>
                  <a:pt x="11309" y="2540"/>
                </a:lnTo>
                <a:lnTo>
                  <a:pt x="11113" y="2589"/>
                </a:lnTo>
                <a:lnTo>
                  <a:pt x="10918" y="2589"/>
                </a:lnTo>
                <a:lnTo>
                  <a:pt x="10747" y="2540"/>
                </a:lnTo>
                <a:lnTo>
                  <a:pt x="10576" y="2418"/>
                </a:lnTo>
                <a:lnTo>
                  <a:pt x="10405" y="2296"/>
                </a:lnTo>
                <a:lnTo>
                  <a:pt x="10234" y="2100"/>
                </a:lnTo>
                <a:lnTo>
                  <a:pt x="10063" y="1905"/>
                </a:lnTo>
                <a:lnTo>
                  <a:pt x="9697" y="1417"/>
                </a:lnTo>
                <a:lnTo>
                  <a:pt x="9257" y="879"/>
                </a:lnTo>
                <a:lnTo>
                  <a:pt x="9013" y="586"/>
                </a:lnTo>
                <a:lnTo>
                  <a:pt x="8744" y="293"/>
                </a:lnTo>
                <a:lnTo>
                  <a:pt x="8598" y="171"/>
                </a:lnTo>
                <a:lnTo>
                  <a:pt x="8402" y="73"/>
                </a:lnTo>
                <a:lnTo>
                  <a:pt x="8231" y="24"/>
                </a:lnTo>
                <a:lnTo>
                  <a:pt x="803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216" name="Shape 216"/>
          <p:cNvGrpSpPr/>
          <p:nvPr/>
        </p:nvGrpSpPr>
        <p:grpSpPr>
          <a:xfrm>
            <a:off x="3360914" y="4123337"/>
            <a:ext cx="370874" cy="387204"/>
            <a:chOff x="3294650" y="3652450"/>
            <a:chExt cx="388350" cy="405450"/>
          </a:xfrm>
        </p:grpSpPr>
        <p:sp>
          <p:nvSpPr>
            <p:cNvPr id="217" name="Shape 217"/>
            <p:cNvSpPr/>
            <p:nvPr/>
          </p:nvSpPr>
          <p:spPr>
            <a:xfrm>
              <a:off x="3294650" y="3681775"/>
              <a:ext cx="376150" cy="376125"/>
            </a:xfrm>
            <a:custGeom>
              <a:avLst/>
              <a:gdLst/>
              <a:ahLst/>
              <a:cxnLst/>
              <a:rect l="0" t="0" r="0" b="0"/>
              <a:pathLst>
                <a:path w="15046" h="15045" extrusionOk="0">
                  <a:moveTo>
                    <a:pt x="7132" y="0"/>
                  </a:moveTo>
                  <a:lnTo>
                    <a:pt x="6766" y="49"/>
                  </a:lnTo>
                  <a:lnTo>
                    <a:pt x="6375" y="98"/>
                  </a:lnTo>
                  <a:lnTo>
                    <a:pt x="6009" y="147"/>
                  </a:lnTo>
                  <a:lnTo>
                    <a:pt x="5642" y="244"/>
                  </a:lnTo>
                  <a:lnTo>
                    <a:pt x="5276" y="342"/>
                  </a:lnTo>
                  <a:lnTo>
                    <a:pt x="4934" y="464"/>
                  </a:lnTo>
                  <a:lnTo>
                    <a:pt x="4592" y="586"/>
                  </a:lnTo>
                  <a:lnTo>
                    <a:pt x="4250" y="733"/>
                  </a:lnTo>
                  <a:lnTo>
                    <a:pt x="3933" y="904"/>
                  </a:lnTo>
                  <a:lnTo>
                    <a:pt x="3615" y="1099"/>
                  </a:lnTo>
                  <a:lnTo>
                    <a:pt x="3322" y="1295"/>
                  </a:lnTo>
                  <a:lnTo>
                    <a:pt x="3029" y="1490"/>
                  </a:lnTo>
                  <a:lnTo>
                    <a:pt x="2736" y="1710"/>
                  </a:lnTo>
                  <a:lnTo>
                    <a:pt x="2467" y="1954"/>
                  </a:lnTo>
                  <a:lnTo>
                    <a:pt x="2199" y="2198"/>
                  </a:lnTo>
                  <a:lnTo>
                    <a:pt x="1954" y="2467"/>
                  </a:lnTo>
                  <a:lnTo>
                    <a:pt x="1710" y="2736"/>
                  </a:lnTo>
                  <a:lnTo>
                    <a:pt x="1490" y="3029"/>
                  </a:lnTo>
                  <a:lnTo>
                    <a:pt x="1295" y="3322"/>
                  </a:lnTo>
                  <a:lnTo>
                    <a:pt x="1100" y="3615"/>
                  </a:lnTo>
                  <a:lnTo>
                    <a:pt x="904" y="3932"/>
                  </a:lnTo>
                  <a:lnTo>
                    <a:pt x="733" y="4250"/>
                  </a:lnTo>
                  <a:lnTo>
                    <a:pt x="587" y="4592"/>
                  </a:lnTo>
                  <a:lnTo>
                    <a:pt x="465" y="4934"/>
                  </a:lnTo>
                  <a:lnTo>
                    <a:pt x="342" y="5276"/>
                  </a:lnTo>
                  <a:lnTo>
                    <a:pt x="245" y="5642"/>
                  </a:lnTo>
                  <a:lnTo>
                    <a:pt x="147" y="6008"/>
                  </a:lnTo>
                  <a:lnTo>
                    <a:pt x="98" y="6375"/>
                  </a:lnTo>
                  <a:lnTo>
                    <a:pt x="49" y="6765"/>
                  </a:lnTo>
                  <a:lnTo>
                    <a:pt x="0" y="7132"/>
                  </a:lnTo>
                  <a:lnTo>
                    <a:pt x="0" y="7522"/>
                  </a:lnTo>
                  <a:lnTo>
                    <a:pt x="0" y="7913"/>
                  </a:lnTo>
                  <a:lnTo>
                    <a:pt x="49" y="8280"/>
                  </a:lnTo>
                  <a:lnTo>
                    <a:pt x="98" y="8670"/>
                  </a:lnTo>
                  <a:lnTo>
                    <a:pt x="147" y="9037"/>
                  </a:lnTo>
                  <a:lnTo>
                    <a:pt x="245" y="9403"/>
                  </a:lnTo>
                  <a:lnTo>
                    <a:pt x="342" y="9769"/>
                  </a:lnTo>
                  <a:lnTo>
                    <a:pt x="465" y="10111"/>
                  </a:lnTo>
                  <a:lnTo>
                    <a:pt x="587" y="10453"/>
                  </a:lnTo>
                  <a:lnTo>
                    <a:pt x="733" y="10795"/>
                  </a:lnTo>
                  <a:lnTo>
                    <a:pt x="904" y="11113"/>
                  </a:lnTo>
                  <a:lnTo>
                    <a:pt x="1100" y="11430"/>
                  </a:lnTo>
                  <a:lnTo>
                    <a:pt x="1295" y="11723"/>
                  </a:lnTo>
                  <a:lnTo>
                    <a:pt x="1490" y="12016"/>
                  </a:lnTo>
                  <a:lnTo>
                    <a:pt x="1710" y="12309"/>
                  </a:lnTo>
                  <a:lnTo>
                    <a:pt x="1954" y="12578"/>
                  </a:lnTo>
                  <a:lnTo>
                    <a:pt x="2199" y="12847"/>
                  </a:lnTo>
                  <a:lnTo>
                    <a:pt x="2467" y="13091"/>
                  </a:lnTo>
                  <a:lnTo>
                    <a:pt x="2736" y="13335"/>
                  </a:lnTo>
                  <a:lnTo>
                    <a:pt x="3029" y="13555"/>
                  </a:lnTo>
                  <a:lnTo>
                    <a:pt x="3322" y="13750"/>
                  </a:lnTo>
                  <a:lnTo>
                    <a:pt x="3615" y="13946"/>
                  </a:lnTo>
                  <a:lnTo>
                    <a:pt x="3933" y="14141"/>
                  </a:lnTo>
                  <a:lnTo>
                    <a:pt x="4250" y="14312"/>
                  </a:lnTo>
                  <a:lnTo>
                    <a:pt x="4592" y="14459"/>
                  </a:lnTo>
                  <a:lnTo>
                    <a:pt x="4934" y="14581"/>
                  </a:lnTo>
                  <a:lnTo>
                    <a:pt x="5276" y="14703"/>
                  </a:lnTo>
                  <a:lnTo>
                    <a:pt x="5642" y="14801"/>
                  </a:lnTo>
                  <a:lnTo>
                    <a:pt x="6009" y="14898"/>
                  </a:lnTo>
                  <a:lnTo>
                    <a:pt x="6375" y="14947"/>
                  </a:lnTo>
                  <a:lnTo>
                    <a:pt x="6766" y="14996"/>
                  </a:lnTo>
                  <a:lnTo>
                    <a:pt x="7132" y="15045"/>
                  </a:lnTo>
                  <a:lnTo>
                    <a:pt x="7914" y="15045"/>
                  </a:lnTo>
                  <a:lnTo>
                    <a:pt x="8280" y="14996"/>
                  </a:lnTo>
                  <a:lnTo>
                    <a:pt x="8671" y="14947"/>
                  </a:lnTo>
                  <a:lnTo>
                    <a:pt x="9037" y="14898"/>
                  </a:lnTo>
                  <a:lnTo>
                    <a:pt x="9403" y="14801"/>
                  </a:lnTo>
                  <a:lnTo>
                    <a:pt x="9770" y="14703"/>
                  </a:lnTo>
                  <a:lnTo>
                    <a:pt x="10112" y="14581"/>
                  </a:lnTo>
                  <a:lnTo>
                    <a:pt x="10454" y="14459"/>
                  </a:lnTo>
                  <a:lnTo>
                    <a:pt x="10795" y="14312"/>
                  </a:lnTo>
                  <a:lnTo>
                    <a:pt x="11113" y="14141"/>
                  </a:lnTo>
                  <a:lnTo>
                    <a:pt x="11430" y="13946"/>
                  </a:lnTo>
                  <a:lnTo>
                    <a:pt x="11724" y="13750"/>
                  </a:lnTo>
                  <a:lnTo>
                    <a:pt x="12017" y="13555"/>
                  </a:lnTo>
                  <a:lnTo>
                    <a:pt x="12310" y="13335"/>
                  </a:lnTo>
                  <a:lnTo>
                    <a:pt x="12578" y="13091"/>
                  </a:lnTo>
                  <a:lnTo>
                    <a:pt x="12847" y="12847"/>
                  </a:lnTo>
                  <a:lnTo>
                    <a:pt x="13091" y="12578"/>
                  </a:lnTo>
                  <a:lnTo>
                    <a:pt x="13335" y="12309"/>
                  </a:lnTo>
                  <a:lnTo>
                    <a:pt x="13555" y="12016"/>
                  </a:lnTo>
                  <a:lnTo>
                    <a:pt x="13751" y="11723"/>
                  </a:lnTo>
                  <a:lnTo>
                    <a:pt x="13946" y="11430"/>
                  </a:lnTo>
                  <a:lnTo>
                    <a:pt x="14141" y="11113"/>
                  </a:lnTo>
                  <a:lnTo>
                    <a:pt x="14312" y="10795"/>
                  </a:lnTo>
                  <a:lnTo>
                    <a:pt x="14459" y="10453"/>
                  </a:lnTo>
                  <a:lnTo>
                    <a:pt x="14581" y="10111"/>
                  </a:lnTo>
                  <a:lnTo>
                    <a:pt x="14703" y="9769"/>
                  </a:lnTo>
                  <a:lnTo>
                    <a:pt x="14801" y="9403"/>
                  </a:lnTo>
                  <a:lnTo>
                    <a:pt x="14899" y="9037"/>
                  </a:lnTo>
                  <a:lnTo>
                    <a:pt x="14947" y="8670"/>
                  </a:lnTo>
                  <a:lnTo>
                    <a:pt x="14996" y="8280"/>
                  </a:lnTo>
                  <a:lnTo>
                    <a:pt x="15045" y="7913"/>
                  </a:lnTo>
                  <a:lnTo>
                    <a:pt x="15045" y="7522"/>
                  </a:lnTo>
                  <a:lnTo>
                    <a:pt x="7523" y="7522"/>
                  </a:lnTo>
                  <a:lnTo>
                    <a:pt x="752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8" name="Shape 218"/>
            <p:cNvSpPr/>
            <p:nvPr/>
          </p:nvSpPr>
          <p:spPr>
            <a:xfrm>
              <a:off x="3494925" y="3760525"/>
              <a:ext cx="188075" cy="97100"/>
            </a:xfrm>
            <a:custGeom>
              <a:avLst/>
              <a:gdLst/>
              <a:ahLst/>
              <a:cxnLst/>
              <a:rect l="0" t="0" r="0" b="0"/>
              <a:pathLst>
                <a:path w="7523" h="3884" extrusionOk="0">
                  <a:moveTo>
                    <a:pt x="2491" y="2956"/>
                  </a:moveTo>
                  <a:lnTo>
                    <a:pt x="2491" y="3396"/>
                  </a:lnTo>
                  <a:lnTo>
                    <a:pt x="1759" y="3396"/>
                  </a:lnTo>
                  <a:lnTo>
                    <a:pt x="2491" y="2956"/>
                  </a:lnTo>
                  <a:close/>
                  <a:moveTo>
                    <a:pt x="3346" y="2443"/>
                  </a:moveTo>
                  <a:lnTo>
                    <a:pt x="3346" y="3396"/>
                  </a:lnTo>
                  <a:lnTo>
                    <a:pt x="2980" y="3396"/>
                  </a:lnTo>
                  <a:lnTo>
                    <a:pt x="2980" y="2663"/>
                  </a:lnTo>
                  <a:lnTo>
                    <a:pt x="3346" y="2443"/>
                  </a:lnTo>
                  <a:close/>
                  <a:moveTo>
                    <a:pt x="4201" y="1930"/>
                  </a:moveTo>
                  <a:lnTo>
                    <a:pt x="4201" y="3396"/>
                  </a:lnTo>
                  <a:lnTo>
                    <a:pt x="3835" y="3396"/>
                  </a:lnTo>
                  <a:lnTo>
                    <a:pt x="3835" y="2150"/>
                  </a:lnTo>
                  <a:lnTo>
                    <a:pt x="3835" y="2150"/>
                  </a:lnTo>
                  <a:lnTo>
                    <a:pt x="4201" y="1930"/>
                  </a:lnTo>
                  <a:close/>
                  <a:moveTo>
                    <a:pt x="5056" y="1393"/>
                  </a:moveTo>
                  <a:lnTo>
                    <a:pt x="5056" y="3396"/>
                  </a:lnTo>
                  <a:lnTo>
                    <a:pt x="4689" y="3396"/>
                  </a:lnTo>
                  <a:lnTo>
                    <a:pt x="4689" y="1637"/>
                  </a:lnTo>
                  <a:lnTo>
                    <a:pt x="5056" y="1393"/>
                  </a:lnTo>
                  <a:close/>
                  <a:moveTo>
                    <a:pt x="5911" y="885"/>
                  </a:moveTo>
                  <a:lnTo>
                    <a:pt x="5911" y="3396"/>
                  </a:lnTo>
                  <a:lnTo>
                    <a:pt x="5544" y="3396"/>
                  </a:lnTo>
                  <a:lnTo>
                    <a:pt x="5544" y="1100"/>
                  </a:lnTo>
                  <a:lnTo>
                    <a:pt x="5911" y="885"/>
                  </a:lnTo>
                  <a:close/>
                  <a:moveTo>
                    <a:pt x="6399" y="978"/>
                  </a:moveTo>
                  <a:lnTo>
                    <a:pt x="6619" y="1539"/>
                  </a:lnTo>
                  <a:lnTo>
                    <a:pt x="6790" y="2031"/>
                  </a:lnTo>
                  <a:lnTo>
                    <a:pt x="6790" y="3396"/>
                  </a:lnTo>
                  <a:lnTo>
                    <a:pt x="6399" y="3396"/>
                  </a:lnTo>
                  <a:lnTo>
                    <a:pt x="6399" y="978"/>
                  </a:lnTo>
                  <a:close/>
                  <a:moveTo>
                    <a:pt x="6448" y="1"/>
                  </a:moveTo>
                  <a:lnTo>
                    <a:pt x="0" y="3884"/>
                  </a:lnTo>
                  <a:lnTo>
                    <a:pt x="7523" y="3884"/>
                  </a:lnTo>
                  <a:lnTo>
                    <a:pt x="7498" y="3347"/>
                  </a:lnTo>
                  <a:lnTo>
                    <a:pt x="7449" y="2834"/>
                  </a:lnTo>
                  <a:lnTo>
                    <a:pt x="7352" y="2321"/>
                  </a:lnTo>
                  <a:lnTo>
                    <a:pt x="7229" y="1832"/>
                  </a:lnTo>
                  <a:lnTo>
                    <a:pt x="7083" y="1344"/>
                  </a:lnTo>
                  <a:lnTo>
                    <a:pt x="6912" y="880"/>
                  </a:lnTo>
                  <a:lnTo>
                    <a:pt x="6692" y="440"/>
                  </a:lnTo>
                  <a:lnTo>
                    <a:pt x="64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19" name="Shape 219"/>
            <p:cNvSpPr/>
            <p:nvPr/>
          </p:nvSpPr>
          <p:spPr>
            <a:xfrm>
              <a:off x="3494925" y="3652450"/>
              <a:ext cx="161200" cy="188100"/>
            </a:xfrm>
            <a:custGeom>
              <a:avLst/>
              <a:gdLst/>
              <a:ahLst/>
              <a:cxnLst/>
              <a:rect l="0" t="0" r="0" b="0"/>
              <a:pathLst>
                <a:path w="6448" h="7524" extrusionOk="0">
                  <a:moveTo>
                    <a:pt x="489" y="514"/>
                  </a:moveTo>
                  <a:lnTo>
                    <a:pt x="879" y="538"/>
                  </a:lnTo>
                  <a:lnTo>
                    <a:pt x="1270" y="611"/>
                  </a:lnTo>
                  <a:lnTo>
                    <a:pt x="1661" y="685"/>
                  </a:lnTo>
                  <a:lnTo>
                    <a:pt x="2052" y="782"/>
                  </a:lnTo>
                  <a:lnTo>
                    <a:pt x="2418" y="929"/>
                  </a:lnTo>
                  <a:lnTo>
                    <a:pt x="2809" y="1075"/>
                  </a:lnTo>
                  <a:lnTo>
                    <a:pt x="3151" y="1246"/>
                  </a:lnTo>
                  <a:lnTo>
                    <a:pt x="3517" y="1417"/>
                  </a:lnTo>
                  <a:lnTo>
                    <a:pt x="3835" y="1637"/>
                  </a:lnTo>
                  <a:lnTo>
                    <a:pt x="4152" y="1857"/>
                  </a:lnTo>
                  <a:lnTo>
                    <a:pt x="4445" y="2077"/>
                  </a:lnTo>
                  <a:lnTo>
                    <a:pt x="4738" y="2321"/>
                  </a:lnTo>
                  <a:lnTo>
                    <a:pt x="5031" y="2590"/>
                  </a:lnTo>
                  <a:lnTo>
                    <a:pt x="5276" y="2883"/>
                  </a:lnTo>
                  <a:lnTo>
                    <a:pt x="5520" y="3176"/>
                  </a:lnTo>
                  <a:lnTo>
                    <a:pt x="5764" y="3493"/>
                  </a:lnTo>
                  <a:lnTo>
                    <a:pt x="489" y="6668"/>
                  </a:lnTo>
                  <a:lnTo>
                    <a:pt x="489" y="514"/>
                  </a:lnTo>
                  <a:close/>
                  <a:moveTo>
                    <a:pt x="0" y="1"/>
                  </a:moveTo>
                  <a:lnTo>
                    <a:pt x="0" y="7523"/>
                  </a:lnTo>
                  <a:lnTo>
                    <a:pt x="6448" y="3640"/>
                  </a:lnTo>
                  <a:lnTo>
                    <a:pt x="6179" y="3249"/>
                  </a:lnTo>
                  <a:lnTo>
                    <a:pt x="5911" y="2858"/>
                  </a:lnTo>
                  <a:lnTo>
                    <a:pt x="5593" y="2492"/>
                  </a:lnTo>
                  <a:lnTo>
                    <a:pt x="5276" y="2150"/>
                  </a:lnTo>
                  <a:lnTo>
                    <a:pt x="4909" y="1833"/>
                  </a:lnTo>
                  <a:lnTo>
                    <a:pt x="4543" y="1540"/>
                  </a:lnTo>
                  <a:lnTo>
                    <a:pt x="4152" y="1246"/>
                  </a:lnTo>
                  <a:lnTo>
                    <a:pt x="3761" y="1002"/>
                  </a:lnTo>
                  <a:lnTo>
                    <a:pt x="3322" y="782"/>
                  </a:lnTo>
                  <a:lnTo>
                    <a:pt x="2882" y="587"/>
                  </a:lnTo>
                  <a:lnTo>
                    <a:pt x="2443" y="416"/>
                  </a:lnTo>
                  <a:lnTo>
                    <a:pt x="1978" y="270"/>
                  </a:lnTo>
                  <a:lnTo>
                    <a:pt x="1490" y="147"/>
                  </a:lnTo>
                  <a:lnTo>
                    <a:pt x="1002" y="74"/>
                  </a:lnTo>
                  <a:lnTo>
                    <a:pt x="513" y="2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228" name="Shape 228"/>
          <p:cNvGrpSpPr/>
          <p:nvPr/>
        </p:nvGrpSpPr>
        <p:grpSpPr>
          <a:xfrm>
            <a:off x="6102637" y="1877610"/>
            <a:ext cx="409360" cy="436172"/>
            <a:chOff x="5970800" y="1619250"/>
            <a:chExt cx="428650" cy="456725"/>
          </a:xfrm>
        </p:grpSpPr>
        <p:sp>
          <p:nvSpPr>
            <p:cNvPr id="229" name="Shape 229"/>
            <p:cNvSpPr/>
            <p:nvPr/>
          </p:nvSpPr>
          <p:spPr>
            <a:xfrm>
              <a:off x="5970800" y="1674200"/>
              <a:ext cx="377975" cy="377950"/>
            </a:xfrm>
            <a:custGeom>
              <a:avLst/>
              <a:gdLst/>
              <a:ahLst/>
              <a:cxnLst/>
              <a:rect l="0" t="0" r="0" b="0"/>
              <a:pathLst>
                <a:path w="15119" h="15118" extrusionOk="0">
                  <a:moveTo>
                    <a:pt x="7181" y="0"/>
                  </a:moveTo>
                  <a:lnTo>
                    <a:pt x="6790" y="49"/>
                  </a:lnTo>
                  <a:lnTo>
                    <a:pt x="6424" y="98"/>
                  </a:lnTo>
                  <a:lnTo>
                    <a:pt x="6058" y="147"/>
                  </a:lnTo>
                  <a:lnTo>
                    <a:pt x="5691" y="244"/>
                  </a:lnTo>
                  <a:lnTo>
                    <a:pt x="5325" y="342"/>
                  </a:lnTo>
                  <a:lnTo>
                    <a:pt x="4983" y="464"/>
                  </a:lnTo>
                  <a:lnTo>
                    <a:pt x="4641" y="586"/>
                  </a:lnTo>
                  <a:lnTo>
                    <a:pt x="4299" y="733"/>
                  </a:lnTo>
                  <a:lnTo>
                    <a:pt x="3982" y="904"/>
                  </a:lnTo>
                  <a:lnTo>
                    <a:pt x="3664" y="1099"/>
                  </a:lnTo>
                  <a:lnTo>
                    <a:pt x="3347" y="1295"/>
                  </a:lnTo>
                  <a:lnTo>
                    <a:pt x="3053" y="1490"/>
                  </a:lnTo>
                  <a:lnTo>
                    <a:pt x="2760" y="1734"/>
                  </a:lnTo>
                  <a:lnTo>
                    <a:pt x="2492" y="1954"/>
                  </a:lnTo>
                  <a:lnTo>
                    <a:pt x="2223" y="2223"/>
                  </a:lnTo>
                  <a:lnTo>
                    <a:pt x="1979" y="2467"/>
                  </a:lnTo>
                  <a:lnTo>
                    <a:pt x="1735" y="2760"/>
                  </a:lnTo>
                  <a:lnTo>
                    <a:pt x="1515" y="3029"/>
                  </a:lnTo>
                  <a:lnTo>
                    <a:pt x="1295" y="3322"/>
                  </a:lnTo>
                  <a:lnTo>
                    <a:pt x="1100" y="3639"/>
                  </a:lnTo>
                  <a:lnTo>
                    <a:pt x="929" y="3957"/>
                  </a:lnTo>
                  <a:lnTo>
                    <a:pt x="758" y="4274"/>
                  </a:lnTo>
                  <a:lnTo>
                    <a:pt x="611" y="4616"/>
                  </a:lnTo>
                  <a:lnTo>
                    <a:pt x="465" y="4958"/>
                  </a:lnTo>
                  <a:lnTo>
                    <a:pt x="343" y="5300"/>
                  </a:lnTo>
                  <a:lnTo>
                    <a:pt x="245" y="5666"/>
                  </a:lnTo>
                  <a:lnTo>
                    <a:pt x="172" y="6033"/>
                  </a:lnTo>
                  <a:lnTo>
                    <a:pt x="98" y="6399"/>
                  </a:lnTo>
                  <a:lnTo>
                    <a:pt x="49" y="6790"/>
                  </a:lnTo>
                  <a:lnTo>
                    <a:pt x="25" y="7156"/>
                  </a:lnTo>
                  <a:lnTo>
                    <a:pt x="1" y="7547"/>
                  </a:lnTo>
                  <a:lnTo>
                    <a:pt x="25" y="7938"/>
                  </a:lnTo>
                  <a:lnTo>
                    <a:pt x="49" y="8328"/>
                  </a:lnTo>
                  <a:lnTo>
                    <a:pt x="98" y="8695"/>
                  </a:lnTo>
                  <a:lnTo>
                    <a:pt x="172" y="9085"/>
                  </a:lnTo>
                  <a:lnTo>
                    <a:pt x="245" y="9452"/>
                  </a:lnTo>
                  <a:lnTo>
                    <a:pt x="343" y="9794"/>
                  </a:lnTo>
                  <a:lnTo>
                    <a:pt x="465" y="10160"/>
                  </a:lnTo>
                  <a:lnTo>
                    <a:pt x="611" y="10502"/>
                  </a:lnTo>
                  <a:lnTo>
                    <a:pt x="758" y="10820"/>
                  </a:lnTo>
                  <a:lnTo>
                    <a:pt x="929" y="11161"/>
                  </a:lnTo>
                  <a:lnTo>
                    <a:pt x="1100" y="11479"/>
                  </a:lnTo>
                  <a:lnTo>
                    <a:pt x="1295" y="11772"/>
                  </a:lnTo>
                  <a:lnTo>
                    <a:pt x="1515" y="12065"/>
                  </a:lnTo>
                  <a:lnTo>
                    <a:pt x="1735" y="12358"/>
                  </a:lnTo>
                  <a:lnTo>
                    <a:pt x="1979" y="12627"/>
                  </a:lnTo>
                  <a:lnTo>
                    <a:pt x="2223" y="12895"/>
                  </a:lnTo>
                  <a:lnTo>
                    <a:pt x="2492" y="13140"/>
                  </a:lnTo>
                  <a:lnTo>
                    <a:pt x="2760" y="13384"/>
                  </a:lnTo>
                  <a:lnTo>
                    <a:pt x="3053" y="13604"/>
                  </a:lnTo>
                  <a:lnTo>
                    <a:pt x="3347" y="13824"/>
                  </a:lnTo>
                  <a:lnTo>
                    <a:pt x="3664" y="14019"/>
                  </a:lnTo>
                  <a:lnTo>
                    <a:pt x="3982" y="14190"/>
                  </a:lnTo>
                  <a:lnTo>
                    <a:pt x="4299" y="14361"/>
                  </a:lnTo>
                  <a:lnTo>
                    <a:pt x="4641" y="14507"/>
                  </a:lnTo>
                  <a:lnTo>
                    <a:pt x="4983" y="14654"/>
                  </a:lnTo>
                  <a:lnTo>
                    <a:pt x="5325" y="14776"/>
                  </a:lnTo>
                  <a:lnTo>
                    <a:pt x="5691" y="14874"/>
                  </a:lnTo>
                  <a:lnTo>
                    <a:pt x="6058" y="14947"/>
                  </a:lnTo>
                  <a:lnTo>
                    <a:pt x="6424" y="15020"/>
                  </a:lnTo>
                  <a:lnTo>
                    <a:pt x="6790" y="15069"/>
                  </a:lnTo>
                  <a:lnTo>
                    <a:pt x="7181" y="15094"/>
                  </a:lnTo>
                  <a:lnTo>
                    <a:pt x="7572" y="15118"/>
                  </a:lnTo>
                  <a:lnTo>
                    <a:pt x="7963" y="15094"/>
                  </a:lnTo>
                  <a:lnTo>
                    <a:pt x="8329" y="15069"/>
                  </a:lnTo>
                  <a:lnTo>
                    <a:pt x="8720" y="15020"/>
                  </a:lnTo>
                  <a:lnTo>
                    <a:pt x="9086" y="14947"/>
                  </a:lnTo>
                  <a:lnTo>
                    <a:pt x="9452" y="14874"/>
                  </a:lnTo>
                  <a:lnTo>
                    <a:pt x="9819" y="14776"/>
                  </a:lnTo>
                  <a:lnTo>
                    <a:pt x="10161" y="14654"/>
                  </a:lnTo>
                  <a:lnTo>
                    <a:pt x="10503" y="14507"/>
                  </a:lnTo>
                  <a:lnTo>
                    <a:pt x="10844" y="14361"/>
                  </a:lnTo>
                  <a:lnTo>
                    <a:pt x="11162" y="14190"/>
                  </a:lnTo>
                  <a:lnTo>
                    <a:pt x="11479" y="14019"/>
                  </a:lnTo>
                  <a:lnTo>
                    <a:pt x="11797" y="13824"/>
                  </a:lnTo>
                  <a:lnTo>
                    <a:pt x="12090" y="13604"/>
                  </a:lnTo>
                  <a:lnTo>
                    <a:pt x="12383" y="13384"/>
                  </a:lnTo>
                  <a:lnTo>
                    <a:pt x="12652" y="13140"/>
                  </a:lnTo>
                  <a:lnTo>
                    <a:pt x="12920" y="12895"/>
                  </a:lnTo>
                  <a:lnTo>
                    <a:pt x="13165" y="12627"/>
                  </a:lnTo>
                  <a:lnTo>
                    <a:pt x="13409" y="12358"/>
                  </a:lnTo>
                  <a:lnTo>
                    <a:pt x="13629" y="12065"/>
                  </a:lnTo>
                  <a:lnTo>
                    <a:pt x="13824" y="11772"/>
                  </a:lnTo>
                  <a:lnTo>
                    <a:pt x="14019" y="11479"/>
                  </a:lnTo>
                  <a:lnTo>
                    <a:pt x="14215" y="11161"/>
                  </a:lnTo>
                  <a:lnTo>
                    <a:pt x="14386" y="10820"/>
                  </a:lnTo>
                  <a:lnTo>
                    <a:pt x="14532" y="10502"/>
                  </a:lnTo>
                  <a:lnTo>
                    <a:pt x="14654" y="10160"/>
                  </a:lnTo>
                  <a:lnTo>
                    <a:pt x="14777" y="9794"/>
                  </a:lnTo>
                  <a:lnTo>
                    <a:pt x="14899" y="9452"/>
                  </a:lnTo>
                  <a:lnTo>
                    <a:pt x="14972" y="9085"/>
                  </a:lnTo>
                  <a:lnTo>
                    <a:pt x="15045" y="8695"/>
                  </a:lnTo>
                  <a:lnTo>
                    <a:pt x="15094" y="8328"/>
                  </a:lnTo>
                  <a:lnTo>
                    <a:pt x="15118" y="7938"/>
                  </a:lnTo>
                  <a:lnTo>
                    <a:pt x="15118" y="7547"/>
                  </a:lnTo>
                  <a:lnTo>
                    <a:pt x="15094" y="6936"/>
                  </a:lnTo>
                  <a:lnTo>
                    <a:pt x="15021" y="6326"/>
                  </a:lnTo>
                  <a:lnTo>
                    <a:pt x="14899" y="5740"/>
                  </a:lnTo>
                  <a:lnTo>
                    <a:pt x="14728" y="5178"/>
                  </a:lnTo>
                  <a:lnTo>
                    <a:pt x="14532" y="4616"/>
                  </a:lnTo>
                  <a:lnTo>
                    <a:pt x="14288" y="4079"/>
                  </a:lnTo>
                  <a:lnTo>
                    <a:pt x="13995" y="3590"/>
                  </a:lnTo>
                  <a:lnTo>
                    <a:pt x="13653" y="3102"/>
                  </a:lnTo>
                  <a:lnTo>
                    <a:pt x="13458" y="3053"/>
                  </a:lnTo>
                  <a:lnTo>
                    <a:pt x="12163" y="4347"/>
                  </a:lnTo>
                  <a:lnTo>
                    <a:pt x="12383" y="4689"/>
                  </a:lnTo>
                  <a:lnTo>
                    <a:pt x="12578" y="5056"/>
                  </a:lnTo>
                  <a:lnTo>
                    <a:pt x="12749" y="5446"/>
                  </a:lnTo>
                  <a:lnTo>
                    <a:pt x="12896" y="5837"/>
                  </a:lnTo>
                  <a:lnTo>
                    <a:pt x="13018" y="6252"/>
                  </a:lnTo>
                  <a:lnTo>
                    <a:pt x="13091" y="6668"/>
                  </a:lnTo>
                  <a:lnTo>
                    <a:pt x="13165" y="7107"/>
                  </a:lnTo>
                  <a:lnTo>
                    <a:pt x="13165" y="7547"/>
                  </a:lnTo>
                  <a:lnTo>
                    <a:pt x="13140" y="8133"/>
                  </a:lnTo>
                  <a:lnTo>
                    <a:pt x="13067" y="8695"/>
                  </a:lnTo>
                  <a:lnTo>
                    <a:pt x="12920" y="9208"/>
                  </a:lnTo>
                  <a:lnTo>
                    <a:pt x="12725" y="9745"/>
                  </a:lnTo>
                  <a:lnTo>
                    <a:pt x="12505" y="10233"/>
                  </a:lnTo>
                  <a:lnTo>
                    <a:pt x="12212" y="10673"/>
                  </a:lnTo>
                  <a:lnTo>
                    <a:pt x="11895" y="11113"/>
                  </a:lnTo>
                  <a:lnTo>
                    <a:pt x="11528" y="11503"/>
                  </a:lnTo>
                  <a:lnTo>
                    <a:pt x="11138" y="11870"/>
                  </a:lnTo>
                  <a:lnTo>
                    <a:pt x="10698" y="12187"/>
                  </a:lnTo>
                  <a:lnTo>
                    <a:pt x="10234" y="12480"/>
                  </a:lnTo>
                  <a:lnTo>
                    <a:pt x="9745" y="12725"/>
                  </a:lnTo>
                  <a:lnTo>
                    <a:pt x="9233" y="12895"/>
                  </a:lnTo>
                  <a:lnTo>
                    <a:pt x="8695" y="13042"/>
                  </a:lnTo>
                  <a:lnTo>
                    <a:pt x="8133" y="13140"/>
                  </a:lnTo>
                  <a:lnTo>
                    <a:pt x="7572" y="13164"/>
                  </a:lnTo>
                  <a:lnTo>
                    <a:pt x="6986" y="13140"/>
                  </a:lnTo>
                  <a:lnTo>
                    <a:pt x="6448" y="13042"/>
                  </a:lnTo>
                  <a:lnTo>
                    <a:pt x="5911" y="12895"/>
                  </a:lnTo>
                  <a:lnTo>
                    <a:pt x="5398" y="12725"/>
                  </a:lnTo>
                  <a:lnTo>
                    <a:pt x="4910" y="12480"/>
                  </a:lnTo>
                  <a:lnTo>
                    <a:pt x="4446" y="12187"/>
                  </a:lnTo>
                  <a:lnTo>
                    <a:pt x="4006" y="11870"/>
                  </a:lnTo>
                  <a:lnTo>
                    <a:pt x="3615" y="11503"/>
                  </a:lnTo>
                  <a:lnTo>
                    <a:pt x="3249" y="11113"/>
                  </a:lnTo>
                  <a:lnTo>
                    <a:pt x="2931" y="10673"/>
                  </a:lnTo>
                  <a:lnTo>
                    <a:pt x="2638" y="10233"/>
                  </a:lnTo>
                  <a:lnTo>
                    <a:pt x="2418" y="9745"/>
                  </a:lnTo>
                  <a:lnTo>
                    <a:pt x="2223" y="9208"/>
                  </a:lnTo>
                  <a:lnTo>
                    <a:pt x="2077" y="8695"/>
                  </a:lnTo>
                  <a:lnTo>
                    <a:pt x="2003" y="8133"/>
                  </a:lnTo>
                  <a:lnTo>
                    <a:pt x="1954" y="7547"/>
                  </a:lnTo>
                  <a:lnTo>
                    <a:pt x="2003" y="6985"/>
                  </a:lnTo>
                  <a:lnTo>
                    <a:pt x="2077" y="6423"/>
                  </a:lnTo>
                  <a:lnTo>
                    <a:pt x="2223" y="5886"/>
                  </a:lnTo>
                  <a:lnTo>
                    <a:pt x="2418" y="5373"/>
                  </a:lnTo>
                  <a:lnTo>
                    <a:pt x="2638" y="4885"/>
                  </a:lnTo>
                  <a:lnTo>
                    <a:pt x="2931" y="4421"/>
                  </a:lnTo>
                  <a:lnTo>
                    <a:pt x="3249" y="4005"/>
                  </a:lnTo>
                  <a:lnTo>
                    <a:pt x="3615" y="3590"/>
                  </a:lnTo>
                  <a:lnTo>
                    <a:pt x="4006" y="3224"/>
                  </a:lnTo>
                  <a:lnTo>
                    <a:pt x="4446" y="2906"/>
                  </a:lnTo>
                  <a:lnTo>
                    <a:pt x="4910" y="2638"/>
                  </a:lnTo>
                  <a:lnTo>
                    <a:pt x="5398" y="2394"/>
                  </a:lnTo>
                  <a:lnTo>
                    <a:pt x="5911" y="2198"/>
                  </a:lnTo>
                  <a:lnTo>
                    <a:pt x="6448" y="2076"/>
                  </a:lnTo>
                  <a:lnTo>
                    <a:pt x="6986" y="1978"/>
                  </a:lnTo>
                  <a:lnTo>
                    <a:pt x="7572" y="1954"/>
                  </a:lnTo>
                  <a:lnTo>
                    <a:pt x="8011" y="1978"/>
                  </a:lnTo>
                  <a:lnTo>
                    <a:pt x="8451" y="2027"/>
                  </a:lnTo>
                  <a:lnTo>
                    <a:pt x="8866" y="2100"/>
                  </a:lnTo>
                  <a:lnTo>
                    <a:pt x="9281" y="2223"/>
                  </a:lnTo>
                  <a:lnTo>
                    <a:pt x="9672" y="2369"/>
                  </a:lnTo>
                  <a:lnTo>
                    <a:pt x="10063" y="2540"/>
                  </a:lnTo>
                  <a:lnTo>
                    <a:pt x="10429" y="2735"/>
                  </a:lnTo>
                  <a:lnTo>
                    <a:pt x="10771" y="2955"/>
                  </a:lnTo>
                  <a:lnTo>
                    <a:pt x="11943" y="1807"/>
                  </a:lnTo>
                  <a:lnTo>
                    <a:pt x="11846" y="1343"/>
                  </a:lnTo>
                  <a:lnTo>
                    <a:pt x="11382" y="1026"/>
                  </a:lnTo>
                  <a:lnTo>
                    <a:pt x="10893" y="782"/>
                  </a:lnTo>
                  <a:lnTo>
                    <a:pt x="10380" y="537"/>
                  </a:lnTo>
                  <a:lnTo>
                    <a:pt x="9843" y="342"/>
                  </a:lnTo>
                  <a:lnTo>
                    <a:pt x="9306" y="195"/>
                  </a:lnTo>
                  <a:lnTo>
                    <a:pt x="8744" y="98"/>
                  </a:lnTo>
                  <a:lnTo>
                    <a:pt x="8158" y="25"/>
                  </a:lnTo>
                  <a:lnTo>
                    <a:pt x="757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30" name="Shape 230"/>
            <p:cNvSpPr/>
            <p:nvPr/>
          </p:nvSpPr>
          <p:spPr>
            <a:xfrm>
              <a:off x="6068500" y="1771875"/>
              <a:ext cx="182575" cy="182600"/>
            </a:xfrm>
            <a:custGeom>
              <a:avLst/>
              <a:gdLst/>
              <a:ahLst/>
              <a:cxnLst/>
              <a:rect l="0" t="0" r="0" b="0"/>
              <a:pathLst>
                <a:path w="7303" h="7304" extrusionOk="0">
                  <a:moveTo>
                    <a:pt x="3664" y="1"/>
                  </a:moveTo>
                  <a:lnTo>
                    <a:pt x="3297" y="25"/>
                  </a:lnTo>
                  <a:lnTo>
                    <a:pt x="2931" y="74"/>
                  </a:lnTo>
                  <a:lnTo>
                    <a:pt x="2565" y="147"/>
                  </a:lnTo>
                  <a:lnTo>
                    <a:pt x="2247" y="294"/>
                  </a:lnTo>
                  <a:lnTo>
                    <a:pt x="1930" y="440"/>
                  </a:lnTo>
                  <a:lnTo>
                    <a:pt x="1612" y="611"/>
                  </a:lnTo>
                  <a:lnTo>
                    <a:pt x="1344" y="831"/>
                  </a:lnTo>
                  <a:lnTo>
                    <a:pt x="1075" y="1075"/>
                  </a:lnTo>
                  <a:lnTo>
                    <a:pt x="831" y="1320"/>
                  </a:lnTo>
                  <a:lnTo>
                    <a:pt x="635" y="1613"/>
                  </a:lnTo>
                  <a:lnTo>
                    <a:pt x="440" y="1906"/>
                  </a:lnTo>
                  <a:lnTo>
                    <a:pt x="293" y="2223"/>
                  </a:lnTo>
                  <a:lnTo>
                    <a:pt x="171" y="2565"/>
                  </a:lnTo>
                  <a:lnTo>
                    <a:pt x="74" y="2907"/>
                  </a:lnTo>
                  <a:lnTo>
                    <a:pt x="25" y="3273"/>
                  </a:lnTo>
                  <a:lnTo>
                    <a:pt x="0" y="3640"/>
                  </a:lnTo>
                  <a:lnTo>
                    <a:pt x="25" y="4031"/>
                  </a:lnTo>
                  <a:lnTo>
                    <a:pt x="74" y="4373"/>
                  </a:lnTo>
                  <a:lnTo>
                    <a:pt x="171" y="4739"/>
                  </a:lnTo>
                  <a:lnTo>
                    <a:pt x="293" y="5081"/>
                  </a:lnTo>
                  <a:lnTo>
                    <a:pt x="440" y="5398"/>
                  </a:lnTo>
                  <a:lnTo>
                    <a:pt x="635" y="5691"/>
                  </a:lnTo>
                  <a:lnTo>
                    <a:pt x="831" y="5960"/>
                  </a:lnTo>
                  <a:lnTo>
                    <a:pt x="1075" y="6229"/>
                  </a:lnTo>
                  <a:lnTo>
                    <a:pt x="1344" y="6473"/>
                  </a:lnTo>
                  <a:lnTo>
                    <a:pt x="1612" y="6668"/>
                  </a:lnTo>
                  <a:lnTo>
                    <a:pt x="1930" y="6864"/>
                  </a:lnTo>
                  <a:lnTo>
                    <a:pt x="2247" y="7010"/>
                  </a:lnTo>
                  <a:lnTo>
                    <a:pt x="2565" y="7132"/>
                  </a:lnTo>
                  <a:lnTo>
                    <a:pt x="2931" y="7230"/>
                  </a:lnTo>
                  <a:lnTo>
                    <a:pt x="3297" y="7279"/>
                  </a:lnTo>
                  <a:lnTo>
                    <a:pt x="3664" y="7303"/>
                  </a:lnTo>
                  <a:lnTo>
                    <a:pt x="4030" y="7279"/>
                  </a:lnTo>
                  <a:lnTo>
                    <a:pt x="4396" y="7230"/>
                  </a:lnTo>
                  <a:lnTo>
                    <a:pt x="4738" y="7132"/>
                  </a:lnTo>
                  <a:lnTo>
                    <a:pt x="5080" y="7010"/>
                  </a:lnTo>
                  <a:lnTo>
                    <a:pt x="5398" y="6864"/>
                  </a:lnTo>
                  <a:lnTo>
                    <a:pt x="5691" y="6668"/>
                  </a:lnTo>
                  <a:lnTo>
                    <a:pt x="5984" y="6473"/>
                  </a:lnTo>
                  <a:lnTo>
                    <a:pt x="6253" y="6229"/>
                  </a:lnTo>
                  <a:lnTo>
                    <a:pt x="6472" y="5960"/>
                  </a:lnTo>
                  <a:lnTo>
                    <a:pt x="6692" y="5691"/>
                  </a:lnTo>
                  <a:lnTo>
                    <a:pt x="6863" y="5398"/>
                  </a:lnTo>
                  <a:lnTo>
                    <a:pt x="7034" y="5081"/>
                  </a:lnTo>
                  <a:lnTo>
                    <a:pt x="7156" y="4739"/>
                  </a:lnTo>
                  <a:lnTo>
                    <a:pt x="7230" y="4373"/>
                  </a:lnTo>
                  <a:lnTo>
                    <a:pt x="7303" y="4031"/>
                  </a:lnTo>
                  <a:lnTo>
                    <a:pt x="7303" y="3640"/>
                  </a:lnTo>
                  <a:lnTo>
                    <a:pt x="7303" y="3396"/>
                  </a:lnTo>
                  <a:lnTo>
                    <a:pt x="7278" y="3176"/>
                  </a:lnTo>
                  <a:lnTo>
                    <a:pt x="7254" y="2932"/>
                  </a:lnTo>
                  <a:lnTo>
                    <a:pt x="7181" y="2712"/>
                  </a:lnTo>
                  <a:lnTo>
                    <a:pt x="7132" y="2492"/>
                  </a:lnTo>
                  <a:lnTo>
                    <a:pt x="7034" y="2272"/>
                  </a:lnTo>
                  <a:lnTo>
                    <a:pt x="6839" y="1857"/>
                  </a:lnTo>
                  <a:lnTo>
                    <a:pt x="5325" y="3347"/>
                  </a:lnTo>
                  <a:lnTo>
                    <a:pt x="5349" y="3640"/>
                  </a:lnTo>
                  <a:lnTo>
                    <a:pt x="5349" y="3811"/>
                  </a:lnTo>
                  <a:lnTo>
                    <a:pt x="5325" y="3982"/>
                  </a:lnTo>
                  <a:lnTo>
                    <a:pt x="5276" y="4153"/>
                  </a:lnTo>
                  <a:lnTo>
                    <a:pt x="5227" y="4299"/>
                  </a:lnTo>
                  <a:lnTo>
                    <a:pt x="5154" y="4446"/>
                  </a:lnTo>
                  <a:lnTo>
                    <a:pt x="5080" y="4592"/>
                  </a:lnTo>
                  <a:lnTo>
                    <a:pt x="4983" y="4739"/>
                  </a:lnTo>
                  <a:lnTo>
                    <a:pt x="4860" y="4861"/>
                  </a:lnTo>
                  <a:lnTo>
                    <a:pt x="4738" y="4959"/>
                  </a:lnTo>
                  <a:lnTo>
                    <a:pt x="4616" y="5056"/>
                  </a:lnTo>
                  <a:lnTo>
                    <a:pt x="4470" y="5154"/>
                  </a:lnTo>
                  <a:lnTo>
                    <a:pt x="4323" y="5203"/>
                  </a:lnTo>
                  <a:lnTo>
                    <a:pt x="4177" y="5276"/>
                  </a:lnTo>
                  <a:lnTo>
                    <a:pt x="4006" y="5301"/>
                  </a:lnTo>
                  <a:lnTo>
                    <a:pt x="3835" y="5349"/>
                  </a:lnTo>
                  <a:lnTo>
                    <a:pt x="3493" y="5349"/>
                  </a:lnTo>
                  <a:lnTo>
                    <a:pt x="3322" y="5301"/>
                  </a:lnTo>
                  <a:lnTo>
                    <a:pt x="3151" y="5276"/>
                  </a:lnTo>
                  <a:lnTo>
                    <a:pt x="3004" y="5203"/>
                  </a:lnTo>
                  <a:lnTo>
                    <a:pt x="2858" y="5154"/>
                  </a:lnTo>
                  <a:lnTo>
                    <a:pt x="2711" y="5056"/>
                  </a:lnTo>
                  <a:lnTo>
                    <a:pt x="2589" y="4959"/>
                  </a:lnTo>
                  <a:lnTo>
                    <a:pt x="2467" y="4861"/>
                  </a:lnTo>
                  <a:lnTo>
                    <a:pt x="2345" y="4739"/>
                  </a:lnTo>
                  <a:lnTo>
                    <a:pt x="2247" y="4592"/>
                  </a:lnTo>
                  <a:lnTo>
                    <a:pt x="2174" y="4446"/>
                  </a:lnTo>
                  <a:lnTo>
                    <a:pt x="2101" y="4299"/>
                  </a:lnTo>
                  <a:lnTo>
                    <a:pt x="2027" y="4153"/>
                  </a:lnTo>
                  <a:lnTo>
                    <a:pt x="2003" y="3982"/>
                  </a:lnTo>
                  <a:lnTo>
                    <a:pt x="1979" y="3811"/>
                  </a:lnTo>
                  <a:lnTo>
                    <a:pt x="1954" y="3640"/>
                  </a:lnTo>
                  <a:lnTo>
                    <a:pt x="1979" y="3469"/>
                  </a:lnTo>
                  <a:lnTo>
                    <a:pt x="2003" y="3298"/>
                  </a:lnTo>
                  <a:lnTo>
                    <a:pt x="2027" y="3151"/>
                  </a:lnTo>
                  <a:lnTo>
                    <a:pt x="2101" y="2980"/>
                  </a:lnTo>
                  <a:lnTo>
                    <a:pt x="2174" y="2834"/>
                  </a:lnTo>
                  <a:lnTo>
                    <a:pt x="2247" y="2687"/>
                  </a:lnTo>
                  <a:lnTo>
                    <a:pt x="2345" y="2565"/>
                  </a:lnTo>
                  <a:lnTo>
                    <a:pt x="2467" y="2443"/>
                  </a:lnTo>
                  <a:lnTo>
                    <a:pt x="2589" y="2345"/>
                  </a:lnTo>
                  <a:lnTo>
                    <a:pt x="2711" y="2248"/>
                  </a:lnTo>
                  <a:lnTo>
                    <a:pt x="2858" y="2150"/>
                  </a:lnTo>
                  <a:lnTo>
                    <a:pt x="3004" y="2077"/>
                  </a:lnTo>
                  <a:lnTo>
                    <a:pt x="3151" y="2028"/>
                  </a:lnTo>
                  <a:lnTo>
                    <a:pt x="3322" y="1979"/>
                  </a:lnTo>
                  <a:lnTo>
                    <a:pt x="3493" y="1955"/>
                  </a:lnTo>
                  <a:lnTo>
                    <a:pt x="3664" y="1955"/>
                  </a:lnTo>
                  <a:lnTo>
                    <a:pt x="3957" y="1979"/>
                  </a:lnTo>
                  <a:lnTo>
                    <a:pt x="5447" y="465"/>
                  </a:lnTo>
                  <a:lnTo>
                    <a:pt x="5056" y="269"/>
                  </a:lnTo>
                  <a:lnTo>
                    <a:pt x="4836" y="196"/>
                  </a:lnTo>
                  <a:lnTo>
                    <a:pt x="4616" y="123"/>
                  </a:lnTo>
                  <a:lnTo>
                    <a:pt x="4372" y="74"/>
                  </a:lnTo>
                  <a:lnTo>
                    <a:pt x="4152" y="25"/>
                  </a:lnTo>
                  <a:lnTo>
                    <a:pt x="390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31" name="Shape 231"/>
            <p:cNvSpPr/>
            <p:nvPr/>
          </p:nvSpPr>
          <p:spPr>
            <a:xfrm>
              <a:off x="5981175" y="2005125"/>
              <a:ext cx="75125" cy="70850"/>
            </a:xfrm>
            <a:custGeom>
              <a:avLst/>
              <a:gdLst/>
              <a:ahLst/>
              <a:cxnLst/>
              <a:rect l="0" t="0" r="0" b="0"/>
              <a:pathLst>
                <a:path w="3005" h="2834" extrusionOk="0">
                  <a:moveTo>
                    <a:pt x="1466" y="0"/>
                  </a:moveTo>
                  <a:lnTo>
                    <a:pt x="294" y="1173"/>
                  </a:lnTo>
                  <a:lnTo>
                    <a:pt x="172" y="1319"/>
                  </a:lnTo>
                  <a:lnTo>
                    <a:pt x="74" y="1490"/>
                  </a:lnTo>
                  <a:lnTo>
                    <a:pt x="25" y="1661"/>
                  </a:lnTo>
                  <a:lnTo>
                    <a:pt x="1" y="1857"/>
                  </a:lnTo>
                  <a:lnTo>
                    <a:pt x="25" y="2052"/>
                  </a:lnTo>
                  <a:lnTo>
                    <a:pt x="74" y="2223"/>
                  </a:lnTo>
                  <a:lnTo>
                    <a:pt x="172" y="2394"/>
                  </a:lnTo>
                  <a:lnTo>
                    <a:pt x="294" y="2540"/>
                  </a:lnTo>
                  <a:lnTo>
                    <a:pt x="440" y="2663"/>
                  </a:lnTo>
                  <a:lnTo>
                    <a:pt x="611" y="2760"/>
                  </a:lnTo>
                  <a:lnTo>
                    <a:pt x="807" y="2809"/>
                  </a:lnTo>
                  <a:lnTo>
                    <a:pt x="978" y="2833"/>
                  </a:lnTo>
                  <a:lnTo>
                    <a:pt x="1173" y="2809"/>
                  </a:lnTo>
                  <a:lnTo>
                    <a:pt x="1344" y="2760"/>
                  </a:lnTo>
                  <a:lnTo>
                    <a:pt x="1515" y="2663"/>
                  </a:lnTo>
                  <a:lnTo>
                    <a:pt x="1686" y="2540"/>
                  </a:lnTo>
                  <a:lnTo>
                    <a:pt x="2858" y="1368"/>
                  </a:lnTo>
                  <a:lnTo>
                    <a:pt x="3005" y="1197"/>
                  </a:lnTo>
                  <a:lnTo>
                    <a:pt x="2590" y="928"/>
                  </a:lnTo>
                  <a:lnTo>
                    <a:pt x="2199" y="635"/>
                  </a:lnTo>
                  <a:lnTo>
                    <a:pt x="1808" y="342"/>
                  </a:lnTo>
                  <a:lnTo>
                    <a:pt x="14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32" name="Shape 232"/>
            <p:cNvSpPr/>
            <p:nvPr/>
          </p:nvSpPr>
          <p:spPr>
            <a:xfrm>
              <a:off x="6263875" y="2005125"/>
              <a:ext cx="74525" cy="70850"/>
            </a:xfrm>
            <a:custGeom>
              <a:avLst/>
              <a:gdLst/>
              <a:ahLst/>
              <a:cxnLst/>
              <a:rect l="0" t="0" r="0" b="0"/>
              <a:pathLst>
                <a:path w="2981" h="2834" extrusionOk="0">
                  <a:moveTo>
                    <a:pt x="1539" y="0"/>
                  </a:moveTo>
                  <a:lnTo>
                    <a:pt x="1173" y="342"/>
                  </a:lnTo>
                  <a:lnTo>
                    <a:pt x="807" y="635"/>
                  </a:lnTo>
                  <a:lnTo>
                    <a:pt x="416" y="928"/>
                  </a:lnTo>
                  <a:lnTo>
                    <a:pt x="1" y="1197"/>
                  </a:lnTo>
                  <a:lnTo>
                    <a:pt x="123" y="1368"/>
                  </a:lnTo>
                  <a:lnTo>
                    <a:pt x="1319" y="2540"/>
                  </a:lnTo>
                  <a:lnTo>
                    <a:pt x="1466" y="2663"/>
                  </a:lnTo>
                  <a:lnTo>
                    <a:pt x="1637" y="2760"/>
                  </a:lnTo>
                  <a:lnTo>
                    <a:pt x="1832" y="2809"/>
                  </a:lnTo>
                  <a:lnTo>
                    <a:pt x="2003" y="2833"/>
                  </a:lnTo>
                  <a:lnTo>
                    <a:pt x="2199" y="2809"/>
                  </a:lnTo>
                  <a:lnTo>
                    <a:pt x="2370" y="2760"/>
                  </a:lnTo>
                  <a:lnTo>
                    <a:pt x="2541" y="2663"/>
                  </a:lnTo>
                  <a:lnTo>
                    <a:pt x="2712" y="2540"/>
                  </a:lnTo>
                  <a:lnTo>
                    <a:pt x="2834" y="2394"/>
                  </a:lnTo>
                  <a:lnTo>
                    <a:pt x="2931" y="2223"/>
                  </a:lnTo>
                  <a:lnTo>
                    <a:pt x="2980" y="2052"/>
                  </a:lnTo>
                  <a:lnTo>
                    <a:pt x="2980" y="1857"/>
                  </a:lnTo>
                  <a:lnTo>
                    <a:pt x="2980" y="1661"/>
                  </a:lnTo>
                  <a:lnTo>
                    <a:pt x="2931" y="1490"/>
                  </a:lnTo>
                  <a:lnTo>
                    <a:pt x="2834" y="1319"/>
                  </a:lnTo>
                  <a:lnTo>
                    <a:pt x="2712" y="1173"/>
                  </a:lnTo>
                  <a:lnTo>
                    <a:pt x="1539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233" name="Shape 233"/>
            <p:cNvSpPr/>
            <p:nvPr/>
          </p:nvSpPr>
          <p:spPr>
            <a:xfrm>
              <a:off x="6147875" y="1619250"/>
              <a:ext cx="251575" cy="255850"/>
            </a:xfrm>
            <a:custGeom>
              <a:avLst/>
              <a:gdLst/>
              <a:ahLst/>
              <a:cxnLst/>
              <a:rect l="0" t="0" r="0" b="0"/>
              <a:pathLst>
                <a:path w="10063" h="10234" extrusionOk="0">
                  <a:moveTo>
                    <a:pt x="7352" y="0"/>
                  </a:moveTo>
                  <a:lnTo>
                    <a:pt x="7254" y="24"/>
                  </a:lnTo>
                  <a:lnTo>
                    <a:pt x="7181" y="73"/>
                  </a:lnTo>
                  <a:lnTo>
                    <a:pt x="7083" y="147"/>
                  </a:lnTo>
                  <a:lnTo>
                    <a:pt x="5447" y="1758"/>
                  </a:lnTo>
                  <a:lnTo>
                    <a:pt x="5373" y="1856"/>
                  </a:lnTo>
                  <a:lnTo>
                    <a:pt x="5300" y="1978"/>
                  </a:lnTo>
                  <a:lnTo>
                    <a:pt x="5227" y="2125"/>
                  </a:lnTo>
                  <a:lnTo>
                    <a:pt x="5178" y="2247"/>
                  </a:lnTo>
                  <a:lnTo>
                    <a:pt x="5154" y="2393"/>
                  </a:lnTo>
                  <a:lnTo>
                    <a:pt x="5129" y="2540"/>
                  </a:lnTo>
                  <a:lnTo>
                    <a:pt x="5129" y="2687"/>
                  </a:lnTo>
                  <a:lnTo>
                    <a:pt x="5129" y="2809"/>
                  </a:lnTo>
                  <a:lnTo>
                    <a:pt x="5349" y="3981"/>
                  </a:lnTo>
                  <a:lnTo>
                    <a:pt x="5398" y="4152"/>
                  </a:lnTo>
                  <a:lnTo>
                    <a:pt x="147" y="9403"/>
                  </a:lnTo>
                  <a:lnTo>
                    <a:pt x="74" y="9476"/>
                  </a:lnTo>
                  <a:lnTo>
                    <a:pt x="25" y="9574"/>
                  </a:lnTo>
                  <a:lnTo>
                    <a:pt x="0" y="9672"/>
                  </a:lnTo>
                  <a:lnTo>
                    <a:pt x="0" y="9745"/>
                  </a:lnTo>
                  <a:lnTo>
                    <a:pt x="0" y="9843"/>
                  </a:lnTo>
                  <a:lnTo>
                    <a:pt x="25" y="9940"/>
                  </a:lnTo>
                  <a:lnTo>
                    <a:pt x="74" y="10013"/>
                  </a:lnTo>
                  <a:lnTo>
                    <a:pt x="147" y="10087"/>
                  </a:lnTo>
                  <a:lnTo>
                    <a:pt x="220" y="10160"/>
                  </a:lnTo>
                  <a:lnTo>
                    <a:pt x="293" y="10209"/>
                  </a:lnTo>
                  <a:lnTo>
                    <a:pt x="391" y="10233"/>
                  </a:lnTo>
                  <a:lnTo>
                    <a:pt x="586" y="10233"/>
                  </a:lnTo>
                  <a:lnTo>
                    <a:pt x="660" y="10209"/>
                  </a:lnTo>
                  <a:lnTo>
                    <a:pt x="757" y="10160"/>
                  </a:lnTo>
                  <a:lnTo>
                    <a:pt x="831" y="10087"/>
                  </a:lnTo>
                  <a:lnTo>
                    <a:pt x="6204" y="4738"/>
                  </a:lnTo>
                  <a:lnTo>
                    <a:pt x="7254" y="4909"/>
                  </a:lnTo>
                  <a:lnTo>
                    <a:pt x="7376" y="4933"/>
                  </a:lnTo>
                  <a:lnTo>
                    <a:pt x="7523" y="4933"/>
                  </a:lnTo>
                  <a:lnTo>
                    <a:pt x="7645" y="4909"/>
                  </a:lnTo>
                  <a:lnTo>
                    <a:pt x="7791" y="4860"/>
                  </a:lnTo>
                  <a:lnTo>
                    <a:pt x="7938" y="4811"/>
                  </a:lnTo>
                  <a:lnTo>
                    <a:pt x="8060" y="4763"/>
                  </a:lnTo>
                  <a:lnTo>
                    <a:pt x="8182" y="4689"/>
                  </a:lnTo>
                  <a:lnTo>
                    <a:pt x="8280" y="4592"/>
                  </a:lnTo>
                  <a:lnTo>
                    <a:pt x="9916" y="2955"/>
                  </a:lnTo>
                  <a:lnTo>
                    <a:pt x="9989" y="2882"/>
                  </a:lnTo>
                  <a:lnTo>
                    <a:pt x="10038" y="2784"/>
                  </a:lnTo>
                  <a:lnTo>
                    <a:pt x="10063" y="2711"/>
                  </a:lnTo>
                  <a:lnTo>
                    <a:pt x="10038" y="2613"/>
                  </a:lnTo>
                  <a:lnTo>
                    <a:pt x="10014" y="2564"/>
                  </a:lnTo>
                  <a:lnTo>
                    <a:pt x="9940" y="2491"/>
                  </a:lnTo>
                  <a:lnTo>
                    <a:pt x="9843" y="2442"/>
                  </a:lnTo>
                  <a:lnTo>
                    <a:pt x="9745" y="2418"/>
                  </a:lnTo>
                  <a:lnTo>
                    <a:pt x="8695" y="2223"/>
                  </a:lnTo>
                  <a:lnTo>
                    <a:pt x="9721" y="1197"/>
                  </a:lnTo>
                  <a:lnTo>
                    <a:pt x="9794" y="1123"/>
                  </a:lnTo>
                  <a:lnTo>
                    <a:pt x="9843" y="1026"/>
                  </a:lnTo>
                  <a:lnTo>
                    <a:pt x="9867" y="953"/>
                  </a:lnTo>
                  <a:lnTo>
                    <a:pt x="9867" y="855"/>
                  </a:lnTo>
                  <a:lnTo>
                    <a:pt x="9867" y="757"/>
                  </a:lnTo>
                  <a:lnTo>
                    <a:pt x="9843" y="659"/>
                  </a:lnTo>
                  <a:lnTo>
                    <a:pt x="9794" y="586"/>
                  </a:lnTo>
                  <a:lnTo>
                    <a:pt x="9721" y="513"/>
                  </a:lnTo>
                  <a:lnTo>
                    <a:pt x="9647" y="440"/>
                  </a:lnTo>
                  <a:lnTo>
                    <a:pt x="9574" y="391"/>
                  </a:lnTo>
                  <a:lnTo>
                    <a:pt x="9476" y="366"/>
                  </a:lnTo>
                  <a:lnTo>
                    <a:pt x="9281" y="366"/>
                  </a:lnTo>
                  <a:lnTo>
                    <a:pt x="9208" y="391"/>
                  </a:lnTo>
                  <a:lnTo>
                    <a:pt x="9110" y="440"/>
                  </a:lnTo>
                  <a:lnTo>
                    <a:pt x="9037" y="513"/>
                  </a:lnTo>
                  <a:lnTo>
                    <a:pt x="7889" y="1661"/>
                  </a:lnTo>
                  <a:lnTo>
                    <a:pt x="7840" y="1490"/>
                  </a:lnTo>
                  <a:lnTo>
                    <a:pt x="7620" y="318"/>
                  </a:lnTo>
                  <a:lnTo>
                    <a:pt x="7596" y="195"/>
                  </a:lnTo>
                  <a:lnTo>
                    <a:pt x="7547" y="98"/>
                  </a:lnTo>
                  <a:lnTo>
                    <a:pt x="7498" y="49"/>
                  </a:lnTo>
                  <a:lnTo>
                    <a:pt x="74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sp>
        <p:nvSpPr>
          <p:cNvPr id="33" name="Shape 416"/>
          <p:cNvSpPr/>
          <p:nvPr/>
        </p:nvSpPr>
        <p:spPr>
          <a:xfrm>
            <a:off x="598179" y="1999778"/>
            <a:ext cx="368510" cy="343150"/>
          </a:xfrm>
          <a:custGeom>
            <a:avLst/>
            <a:gdLst/>
            <a:ahLst/>
            <a:cxnLst/>
            <a:rect l="0" t="0" r="0" b="0"/>
            <a:pathLst>
              <a:path w="15290" h="15290" extrusionOk="0">
                <a:moveTo>
                  <a:pt x="4519" y="6815"/>
                </a:moveTo>
                <a:lnTo>
                  <a:pt x="4690" y="6839"/>
                </a:lnTo>
                <a:lnTo>
                  <a:pt x="4861" y="6888"/>
                </a:lnTo>
                <a:lnTo>
                  <a:pt x="5007" y="6986"/>
                </a:lnTo>
                <a:lnTo>
                  <a:pt x="5154" y="7084"/>
                </a:lnTo>
                <a:lnTo>
                  <a:pt x="5252" y="7230"/>
                </a:lnTo>
                <a:lnTo>
                  <a:pt x="5325" y="7401"/>
                </a:lnTo>
                <a:lnTo>
                  <a:pt x="5374" y="7572"/>
                </a:lnTo>
                <a:lnTo>
                  <a:pt x="5398" y="7767"/>
                </a:lnTo>
                <a:lnTo>
                  <a:pt x="5374" y="7963"/>
                </a:lnTo>
                <a:lnTo>
                  <a:pt x="5325" y="8134"/>
                </a:lnTo>
                <a:lnTo>
                  <a:pt x="5252" y="8305"/>
                </a:lnTo>
                <a:lnTo>
                  <a:pt x="5154" y="8451"/>
                </a:lnTo>
                <a:lnTo>
                  <a:pt x="5007" y="8549"/>
                </a:lnTo>
                <a:lnTo>
                  <a:pt x="4861" y="8647"/>
                </a:lnTo>
                <a:lnTo>
                  <a:pt x="4690" y="8696"/>
                </a:lnTo>
                <a:lnTo>
                  <a:pt x="4519" y="8720"/>
                </a:lnTo>
                <a:lnTo>
                  <a:pt x="4348" y="8696"/>
                </a:lnTo>
                <a:lnTo>
                  <a:pt x="4177" y="8647"/>
                </a:lnTo>
                <a:lnTo>
                  <a:pt x="4030" y="8549"/>
                </a:lnTo>
                <a:lnTo>
                  <a:pt x="3884" y="8451"/>
                </a:lnTo>
                <a:lnTo>
                  <a:pt x="3786" y="8305"/>
                </a:lnTo>
                <a:lnTo>
                  <a:pt x="3713" y="8134"/>
                </a:lnTo>
                <a:lnTo>
                  <a:pt x="3664" y="7963"/>
                </a:lnTo>
                <a:lnTo>
                  <a:pt x="3640" y="7767"/>
                </a:lnTo>
                <a:lnTo>
                  <a:pt x="3664" y="7572"/>
                </a:lnTo>
                <a:lnTo>
                  <a:pt x="3713" y="7401"/>
                </a:lnTo>
                <a:lnTo>
                  <a:pt x="3786" y="7230"/>
                </a:lnTo>
                <a:lnTo>
                  <a:pt x="3884" y="7084"/>
                </a:lnTo>
                <a:lnTo>
                  <a:pt x="4030" y="6986"/>
                </a:lnTo>
                <a:lnTo>
                  <a:pt x="4177" y="6888"/>
                </a:lnTo>
                <a:lnTo>
                  <a:pt x="4348" y="6839"/>
                </a:lnTo>
                <a:lnTo>
                  <a:pt x="4519" y="6815"/>
                </a:lnTo>
                <a:close/>
                <a:moveTo>
                  <a:pt x="10771" y="6815"/>
                </a:moveTo>
                <a:lnTo>
                  <a:pt x="10942" y="6839"/>
                </a:lnTo>
                <a:lnTo>
                  <a:pt x="11113" y="6888"/>
                </a:lnTo>
                <a:lnTo>
                  <a:pt x="11260" y="6986"/>
                </a:lnTo>
                <a:lnTo>
                  <a:pt x="11406" y="7084"/>
                </a:lnTo>
                <a:lnTo>
                  <a:pt x="11504" y="7230"/>
                </a:lnTo>
                <a:lnTo>
                  <a:pt x="11577" y="7401"/>
                </a:lnTo>
                <a:lnTo>
                  <a:pt x="11626" y="7572"/>
                </a:lnTo>
                <a:lnTo>
                  <a:pt x="11650" y="7767"/>
                </a:lnTo>
                <a:lnTo>
                  <a:pt x="11626" y="7963"/>
                </a:lnTo>
                <a:lnTo>
                  <a:pt x="11577" y="8134"/>
                </a:lnTo>
                <a:lnTo>
                  <a:pt x="11504" y="8305"/>
                </a:lnTo>
                <a:lnTo>
                  <a:pt x="11406" y="8451"/>
                </a:lnTo>
                <a:lnTo>
                  <a:pt x="11260" y="8549"/>
                </a:lnTo>
                <a:lnTo>
                  <a:pt x="11113" y="8647"/>
                </a:lnTo>
                <a:lnTo>
                  <a:pt x="10942" y="8696"/>
                </a:lnTo>
                <a:lnTo>
                  <a:pt x="10771" y="8720"/>
                </a:lnTo>
                <a:lnTo>
                  <a:pt x="10600" y="8696"/>
                </a:lnTo>
                <a:lnTo>
                  <a:pt x="10429" y="8647"/>
                </a:lnTo>
                <a:lnTo>
                  <a:pt x="10283" y="8549"/>
                </a:lnTo>
                <a:lnTo>
                  <a:pt x="10136" y="8451"/>
                </a:lnTo>
                <a:lnTo>
                  <a:pt x="10038" y="8305"/>
                </a:lnTo>
                <a:lnTo>
                  <a:pt x="9965" y="8134"/>
                </a:lnTo>
                <a:lnTo>
                  <a:pt x="9916" y="7963"/>
                </a:lnTo>
                <a:lnTo>
                  <a:pt x="9892" y="7767"/>
                </a:lnTo>
                <a:lnTo>
                  <a:pt x="9916" y="7572"/>
                </a:lnTo>
                <a:lnTo>
                  <a:pt x="9965" y="7401"/>
                </a:lnTo>
                <a:lnTo>
                  <a:pt x="10038" y="7230"/>
                </a:lnTo>
                <a:lnTo>
                  <a:pt x="10136" y="7084"/>
                </a:lnTo>
                <a:lnTo>
                  <a:pt x="10283" y="6986"/>
                </a:lnTo>
                <a:lnTo>
                  <a:pt x="10429" y="6888"/>
                </a:lnTo>
                <a:lnTo>
                  <a:pt x="10600" y="6839"/>
                </a:lnTo>
                <a:lnTo>
                  <a:pt x="10771" y="6815"/>
                </a:lnTo>
                <a:close/>
                <a:moveTo>
                  <a:pt x="11699" y="10503"/>
                </a:moveTo>
                <a:lnTo>
                  <a:pt x="11797" y="10527"/>
                </a:lnTo>
                <a:lnTo>
                  <a:pt x="11895" y="10576"/>
                </a:lnTo>
                <a:lnTo>
                  <a:pt x="11968" y="10625"/>
                </a:lnTo>
                <a:lnTo>
                  <a:pt x="12041" y="10674"/>
                </a:lnTo>
                <a:lnTo>
                  <a:pt x="12090" y="10771"/>
                </a:lnTo>
                <a:lnTo>
                  <a:pt x="12114" y="10845"/>
                </a:lnTo>
                <a:lnTo>
                  <a:pt x="12139" y="10942"/>
                </a:lnTo>
                <a:lnTo>
                  <a:pt x="12139" y="11040"/>
                </a:lnTo>
                <a:lnTo>
                  <a:pt x="12114" y="11138"/>
                </a:lnTo>
                <a:lnTo>
                  <a:pt x="12090" y="11236"/>
                </a:lnTo>
                <a:lnTo>
                  <a:pt x="12041" y="11309"/>
                </a:lnTo>
                <a:lnTo>
                  <a:pt x="11968" y="11382"/>
                </a:lnTo>
                <a:lnTo>
                  <a:pt x="11895" y="11431"/>
                </a:lnTo>
                <a:lnTo>
                  <a:pt x="11797" y="11455"/>
                </a:lnTo>
                <a:lnTo>
                  <a:pt x="7792" y="12701"/>
                </a:lnTo>
                <a:lnTo>
                  <a:pt x="7645" y="12725"/>
                </a:lnTo>
                <a:lnTo>
                  <a:pt x="7498" y="12701"/>
                </a:lnTo>
                <a:lnTo>
                  <a:pt x="7352" y="12628"/>
                </a:lnTo>
                <a:lnTo>
                  <a:pt x="7254" y="12530"/>
                </a:lnTo>
                <a:lnTo>
                  <a:pt x="7181" y="12383"/>
                </a:lnTo>
                <a:lnTo>
                  <a:pt x="7157" y="12286"/>
                </a:lnTo>
                <a:lnTo>
                  <a:pt x="7157" y="12188"/>
                </a:lnTo>
                <a:lnTo>
                  <a:pt x="7181" y="12090"/>
                </a:lnTo>
                <a:lnTo>
                  <a:pt x="7205" y="12017"/>
                </a:lnTo>
                <a:lnTo>
                  <a:pt x="7254" y="11919"/>
                </a:lnTo>
                <a:lnTo>
                  <a:pt x="7327" y="11871"/>
                </a:lnTo>
                <a:lnTo>
                  <a:pt x="7401" y="11797"/>
                </a:lnTo>
                <a:lnTo>
                  <a:pt x="7498" y="11773"/>
                </a:lnTo>
                <a:lnTo>
                  <a:pt x="11504" y="10527"/>
                </a:lnTo>
                <a:lnTo>
                  <a:pt x="11602" y="10503"/>
                </a:lnTo>
                <a:close/>
                <a:moveTo>
                  <a:pt x="7254" y="1"/>
                </a:moveTo>
                <a:lnTo>
                  <a:pt x="6863" y="50"/>
                </a:lnTo>
                <a:lnTo>
                  <a:pt x="6473" y="99"/>
                </a:lnTo>
                <a:lnTo>
                  <a:pt x="6106" y="147"/>
                </a:lnTo>
                <a:lnTo>
                  <a:pt x="5740" y="245"/>
                </a:lnTo>
                <a:lnTo>
                  <a:pt x="5374" y="343"/>
                </a:lnTo>
                <a:lnTo>
                  <a:pt x="5007" y="465"/>
                </a:lnTo>
                <a:lnTo>
                  <a:pt x="4665" y="611"/>
                </a:lnTo>
                <a:lnTo>
                  <a:pt x="4323" y="758"/>
                </a:lnTo>
                <a:lnTo>
                  <a:pt x="4006" y="929"/>
                </a:lnTo>
                <a:lnTo>
                  <a:pt x="3688" y="1100"/>
                </a:lnTo>
                <a:lnTo>
                  <a:pt x="3371" y="1295"/>
                </a:lnTo>
                <a:lnTo>
                  <a:pt x="3078" y="1515"/>
                </a:lnTo>
                <a:lnTo>
                  <a:pt x="2785" y="1735"/>
                </a:lnTo>
                <a:lnTo>
                  <a:pt x="2516" y="1979"/>
                </a:lnTo>
                <a:lnTo>
                  <a:pt x="2247" y="2248"/>
                </a:lnTo>
                <a:lnTo>
                  <a:pt x="1979" y="2516"/>
                </a:lnTo>
                <a:lnTo>
                  <a:pt x="1735" y="2785"/>
                </a:lnTo>
                <a:lnTo>
                  <a:pt x="1515" y="3078"/>
                </a:lnTo>
                <a:lnTo>
                  <a:pt x="1295" y="3371"/>
                </a:lnTo>
                <a:lnTo>
                  <a:pt x="1100" y="3689"/>
                </a:lnTo>
                <a:lnTo>
                  <a:pt x="929" y="4006"/>
                </a:lnTo>
                <a:lnTo>
                  <a:pt x="758" y="4324"/>
                </a:lnTo>
                <a:lnTo>
                  <a:pt x="611" y="4666"/>
                </a:lnTo>
                <a:lnTo>
                  <a:pt x="465" y="5008"/>
                </a:lnTo>
                <a:lnTo>
                  <a:pt x="342" y="5374"/>
                </a:lnTo>
                <a:lnTo>
                  <a:pt x="245" y="5740"/>
                </a:lnTo>
                <a:lnTo>
                  <a:pt x="147" y="6107"/>
                </a:lnTo>
                <a:lnTo>
                  <a:pt x="98" y="6473"/>
                </a:lnTo>
                <a:lnTo>
                  <a:pt x="49" y="6864"/>
                </a:lnTo>
                <a:lnTo>
                  <a:pt x="1" y="7255"/>
                </a:lnTo>
                <a:lnTo>
                  <a:pt x="1" y="7645"/>
                </a:lnTo>
                <a:lnTo>
                  <a:pt x="1" y="8036"/>
                </a:lnTo>
                <a:lnTo>
                  <a:pt x="49" y="8427"/>
                </a:lnTo>
                <a:lnTo>
                  <a:pt x="98" y="8818"/>
                </a:lnTo>
                <a:lnTo>
                  <a:pt x="147" y="9184"/>
                </a:lnTo>
                <a:lnTo>
                  <a:pt x="245" y="9550"/>
                </a:lnTo>
                <a:lnTo>
                  <a:pt x="342" y="9917"/>
                </a:lnTo>
                <a:lnTo>
                  <a:pt x="465" y="10283"/>
                </a:lnTo>
                <a:lnTo>
                  <a:pt x="611" y="10625"/>
                </a:lnTo>
                <a:lnTo>
                  <a:pt x="758" y="10967"/>
                </a:lnTo>
                <a:lnTo>
                  <a:pt x="929" y="11284"/>
                </a:lnTo>
                <a:lnTo>
                  <a:pt x="1100" y="11602"/>
                </a:lnTo>
                <a:lnTo>
                  <a:pt x="1295" y="11919"/>
                </a:lnTo>
                <a:lnTo>
                  <a:pt x="1515" y="12212"/>
                </a:lnTo>
                <a:lnTo>
                  <a:pt x="1735" y="12506"/>
                </a:lnTo>
                <a:lnTo>
                  <a:pt x="1979" y="12774"/>
                </a:lnTo>
                <a:lnTo>
                  <a:pt x="2247" y="13043"/>
                </a:lnTo>
                <a:lnTo>
                  <a:pt x="2516" y="13311"/>
                </a:lnTo>
                <a:lnTo>
                  <a:pt x="2785" y="13556"/>
                </a:lnTo>
                <a:lnTo>
                  <a:pt x="3078" y="13776"/>
                </a:lnTo>
                <a:lnTo>
                  <a:pt x="3371" y="13995"/>
                </a:lnTo>
                <a:lnTo>
                  <a:pt x="3688" y="14191"/>
                </a:lnTo>
                <a:lnTo>
                  <a:pt x="4006" y="14362"/>
                </a:lnTo>
                <a:lnTo>
                  <a:pt x="4323" y="14533"/>
                </a:lnTo>
                <a:lnTo>
                  <a:pt x="4665" y="14679"/>
                </a:lnTo>
                <a:lnTo>
                  <a:pt x="5007" y="14826"/>
                </a:lnTo>
                <a:lnTo>
                  <a:pt x="5374" y="14948"/>
                </a:lnTo>
                <a:lnTo>
                  <a:pt x="5740" y="15046"/>
                </a:lnTo>
                <a:lnTo>
                  <a:pt x="6106" y="15143"/>
                </a:lnTo>
                <a:lnTo>
                  <a:pt x="6473" y="15192"/>
                </a:lnTo>
                <a:lnTo>
                  <a:pt x="6863" y="15241"/>
                </a:lnTo>
                <a:lnTo>
                  <a:pt x="7254" y="15290"/>
                </a:lnTo>
                <a:lnTo>
                  <a:pt x="8036" y="15290"/>
                </a:lnTo>
                <a:lnTo>
                  <a:pt x="8427" y="15241"/>
                </a:lnTo>
                <a:lnTo>
                  <a:pt x="8817" y="15192"/>
                </a:lnTo>
                <a:lnTo>
                  <a:pt x="9184" y="15143"/>
                </a:lnTo>
                <a:lnTo>
                  <a:pt x="9550" y="15046"/>
                </a:lnTo>
                <a:lnTo>
                  <a:pt x="9916" y="14948"/>
                </a:lnTo>
                <a:lnTo>
                  <a:pt x="10283" y="14826"/>
                </a:lnTo>
                <a:lnTo>
                  <a:pt x="10625" y="14679"/>
                </a:lnTo>
                <a:lnTo>
                  <a:pt x="10967" y="14533"/>
                </a:lnTo>
                <a:lnTo>
                  <a:pt x="11284" y="14362"/>
                </a:lnTo>
                <a:lnTo>
                  <a:pt x="11602" y="14191"/>
                </a:lnTo>
                <a:lnTo>
                  <a:pt x="11919" y="13995"/>
                </a:lnTo>
                <a:lnTo>
                  <a:pt x="12212" y="13776"/>
                </a:lnTo>
                <a:lnTo>
                  <a:pt x="12505" y="13556"/>
                </a:lnTo>
                <a:lnTo>
                  <a:pt x="12774" y="13311"/>
                </a:lnTo>
                <a:lnTo>
                  <a:pt x="13042" y="13043"/>
                </a:lnTo>
                <a:lnTo>
                  <a:pt x="13311" y="12774"/>
                </a:lnTo>
                <a:lnTo>
                  <a:pt x="13555" y="12506"/>
                </a:lnTo>
                <a:lnTo>
                  <a:pt x="13775" y="12212"/>
                </a:lnTo>
                <a:lnTo>
                  <a:pt x="13995" y="11919"/>
                </a:lnTo>
                <a:lnTo>
                  <a:pt x="14190" y="11602"/>
                </a:lnTo>
                <a:lnTo>
                  <a:pt x="14361" y="11284"/>
                </a:lnTo>
                <a:lnTo>
                  <a:pt x="14532" y="10967"/>
                </a:lnTo>
                <a:lnTo>
                  <a:pt x="14679" y="10625"/>
                </a:lnTo>
                <a:lnTo>
                  <a:pt x="14825" y="10283"/>
                </a:lnTo>
                <a:lnTo>
                  <a:pt x="14947" y="9917"/>
                </a:lnTo>
                <a:lnTo>
                  <a:pt x="15045" y="9550"/>
                </a:lnTo>
                <a:lnTo>
                  <a:pt x="15143" y="9184"/>
                </a:lnTo>
                <a:lnTo>
                  <a:pt x="15192" y="8818"/>
                </a:lnTo>
                <a:lnTo>
                  <a:pt x="15241" y="8427"/>
                </a:lnTo>
                <a:lnTo>
                  <a:pt x="15289" y="8036"/>
                </a:lnTo>
                <a:lnTo>
                  <a:pt x="15289" y="7645"/>
                </a:lnTo>
                <a:lnTo>
                  <a:pt x="15289" y="7255"/>
                </a:lnTo>
                <a:lnTo>
                  <a:pt x="15241" y="6864"/>
                </a:lnTo>
                <a:lnTo>
                  <a:pt x="15192" y="6473"/>
                </a:lnTo>
                <a:lnTo>
                  <a:pt x="15143" y="6107"/>
                </a:lnTo>
                <a:lnTo>
                  <a:pt x="15045" y="5740"/>
                </a:lnTo>
                <a:lnTo>
                  <a:pt x="14947" y="5374"/>
                </a:lnTo>
                <a:lnTo>
                  <a:pt x="14825" y="5008"/>
                </a:lnTo>
                <a:lnTo>
                  <a:pt x="14679" y="4666"/>
                </a:lnTo>
                <a:lnTo>
                  <a:pt x="14532" y="4324"/>
                </a:lnTo>
                <a:lnTo>
                  <a:pt x="14361" y="4006"/>
                </a:lnTo>
                <a:lnTo>
                  <a:pt x="14190" y="3689"/>
                </a:lnTo>
                <a:lnTo>
                  <a:pt x="13995" y="3371"/>
                </a:lnTo>
                <a:lnTo>
                  <a:pt x="13775" y="3078"/>
                </a:lnTo>
                <a:lnTo>
                  <a:pt x="13555" y="2785"/>
                </a:lnTo>
                <a:lnTo>
                  <a:pt x="13311" y="2516"/>
                </a:lnTo>
                <a:lnTo>
                  <a:pt x="13042" y="2248"/>
                </a:lnTo>
                <a:lnTo>
                  <a:pt x="12774" y="1979"/>
                </a:lnTo>
                <a:lnTo>
                  <a:pt x="12505" y="1735"/>
                </a:lnTo>
                <a:lnTo>
                  <a:pt x="12212" y="1515"/>
                </a:lnTo>
                <a:lnTo>
                  <a:pt x="11919" y="1295"/>
                </a:lnTo>
                <a:lnTo>
                  <a:pt x="11602" y="1100"/>
                </a:lnTo>
                <a:lnTo>
                  <a:pt x="11284" y="929"/>
                </a:lnTo>
                <a:lnTo>
                  <a:pt x="10967" y="758"/>
                </a:lnTo>
                <a:lnTo>
                  <a:pt x="10625" y="611"/>
                </a:lnTo>
                <a:lnTo>
                  <a:pt x="10283" y="465"/>
                </a:lnTo>
                <a:lnTo>
                  <a:pt x="9916" y="343"/>
                </a:lnTo>
                <a:lnTo>
                  <a:pt x="9550" y="245"/>
                </a:lnTo>
                <a:lnTo>
                  <a:pt x="9184" y="147"/>
                </a:lnTo>
                <a:lnTo>
                  <a:pt x="8817" y="99"/>
                </a:lnTo>
                <a:lnTo>
                  <a:pt x="8427" y="50"/>
                </a:lnTo>
                <a:lnTo>
                  <a:pt x="803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grpSp>
        <p:nvGrpSpPr>
          <p:cNvPr id="34" name="Shape 460"/>
          <p:cNvGrpSpPr/>
          <p:nvPr/>
        </p:nvGrpSpPr>
        <p:grpSpPr>
          <a:xfrm>
            <a:off x="3363804" y="2030141"/>
            <a:ext cx="376743" cy="253203"/>
            <a:chOff x="1241275" y="3718400"/>
            <a:chExt cx="450650" cy="302875"/>
          </a:xfrm>
        </p:grpSpPr>
        <p:sp>
          <p:nvSpPr>
            <p:cNvPr id="35" name="Shape 461"/>
            <p:cNvSpPr/>
            <p:nvPr/>
          </p:nvSpPr>
          <p:spPr>
            <a:xfrm>
              <a:off x="1241275" y="3718400"/>
              <a:ext cx="450650" cy="302875"/>
            </a:xfrm>
            <a:custGeom>
              <a:avLst/>
              <a:gdLst/>
              <a:ahLst/>
              <a:cxnLst/>
              <a:rect l="0" t="0" r="0" b="0"/>
              <a:pathLst>
                <a:path w="18026" h="12115" extrusionOk="0">
                  <a:moveTo>
                    <a:pt x="17048" y="977"/>
                  </a:moveTo>
                  <a:lnTo>
                    <a:pt x="17048" y="3127"/>
                  </a:lnTo>
                  <a:lnTo>
                    <a:pt x="978" y="3127"/>
                  </a:lnTo>
                  <a:lnTo>
                    <a:pt x="978" y="977"/>
                  </a:lnTo>
                  <a:close/>
                  <a:moveTo>
                    <a:pt x="17048" y="5447"/>
                  </a:moveTo>
                  <a:lnTo>
                    <a:pt x="17048" y="11137"/>
                  </a:lnTo>
                  <a:lnTo>
                    <a:pt x="978" y="11137"/>
                  </a:lnTo>
                  <a:lnTo>
                    <a:pt x="978" y="5447"/>
                  </a:lnTo>
                  <a:close/>
                  <a:moveTo>
                    <a:pt x="978" y="1"/>
                  </a:moveTo>
                  <a:lnTo>
                    <a:pt x="782" y="25"/>
                  </a:lnTo>
                  <a:lnTo>
                    <a:pt x="587" y="74"/>
                  </a:lnTo>
                  <a:lnTo>
                    <a:pt x="416" y="172"/>
                  </a:lnTo>
                  <a:lnTo>
                    <a:pt x="294" y="294"/>
                  </a:lnTo>
                  <a:lnTo>
                    <a:pt x="172" y="440"/>
                  </a:lnTo>
                  <a:lnTo>
                    <a:pt x="74" y="611"/>
                  </a:lnTo>
                  <a:lnTo>
                    <a:pt x="25" y="782"/>
                  </a:lnTo>
                  <a:lnTo>
                    <a:pt x="1" y="977"/>
                  </a:lnTo>
                  <a:lnTo>
                    <a:pt x="1" y="11137"/>
                  </a:lnTo>
                  <a:lnTo>
                    <a:pt x="25" y="11333"/>
                  </a:lnTo>
                  <a:lnTo>
                    <a:pt x="74" y="11504"/>
                  </a:lnTo>
                  <a:lnTo>
                    <a:pt x="172" y="11675"/>
                  </a:lnTo>
                  <a:lnTo>
                    <a:pt x="294" y="11821"/>
                  </a:lnTo>
                  <a:lnTo>
                    <a:pt x="416" y="11943"/>
                  </a:lnTo>
                  <a:lnTo>
                    <a:pt x="587" y="12041"/>
                  </a:lnTo>
                  <a:lnTo>
                    <a:pt x="782" y="12090"/>
                  </a:lnTo>
                  <a:lnTo>
                    <a:pt x="978" y="12114"/>
                  </a:lnTo>
                  <a:lnTo>
                    <a:pt x="17048" y="12114"/>
                  </a:lnTo>
                  <a:lnTo>
                    <a:pt x="17243" y="12090"/>
                  </a:lnTo>
                  <a:lnTo>
                    <a:pt x="17439" y="12041"/>
                  </a:lnTo>
                  <a:lnTo>
                    <a:pt x="17610" y="11943"/>
                  </a:lnTo>
                  <a:lnTo>
                    <a:pt x="17732" y="11821"/>
                  </a:lnTo>
                  <a:lnTo>
                    <a:pt x="17854" y="11675"/>
                  </a:lnTo>
                  <a:lnTo>
                    <a:pt x="17952" y="11504"/>
                  </a:lnTo>
                  <a:lnTo>
                    <a:pt x="18001" y="11333"/>
                  </a:lnTo>
                  <a:lnTo>
                    <a:pt x="18025" y="11137"/>
                  </a:lnTo>
                  <a:lnTo>
                    <a:pt x="18025" y="977"/>
                  </a:lnTo>
                  <a:lnTo>
                    <a:pt x="18001" y="782"/>
                  </a:lnTo>
                  <a:lnTo>
                    <a:pt x="17952" y="611"/>
                  </a:lnTo>
                  <a:lnTo>
                    <a:pt x="17854" y="440"/>
                  </a:lnTo>
                  <a:lnTo>
                    <a:pt x="17732" y="294"/>
                  </a:lnTo>
                  <a:lnTo>
                    <a:pt x="17610" y="172"/>
                  </a:lnTo>
                  <a:lnTo>
                    <a:pt x="17439" y="74"/>
                  </a:lnTo>
                  <a:lnTo>
                    <a:pt x="17243" y="25"/>
                  </a:lnTo>
                  <a:lnTo>
                    <a:pt x="17048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6" name="Shape 462"/>
            <p:cNvSpPr/>
            <p:nvPr/>
          </p:nvSpPr>
          <p:spPr>
            <a:xfrm>
              <a:off x="1293175" y="3895475"/>
              <a:ext cx="174050" cy="12225"/>
            </a:xfrm>
            <a:custGeom>
              <a:avLst/>
              <a:gdLst/>
              <a:ahLst/>
              <a:cxnLst/>
              <a:rect l="0" t="0" r="0" b="0"/>
              <a:pathLst>
                <a:path w="6962" h="489" extrusionOk="0">
                  <a:moveTo>
                    <a:pt x="245" y="0"/>
                  </a:moveTo>
                  <a:lnTo>
                    <a:pt x="147" y="25"/>
                  </a:lnTo>
                  <a:lnTo>
                    <a:pt x="74" y="74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6717" y="489"/>
                  </a:lnTo>
                  <a:lnTo>
                    <a:pt x="6815" y="464"/>
                  </a:lnTo>
                  <a:lnTo>
                    <a:pt x="6888" y="415"/>
                  </a:lnTo>
                  <a:lnTo>
                    <a:pt x="6961" y="342"/>
                  </a:lnTo>
                  <a:lnTo>
                    <a:pt x="6961" y="244"/>
                  </a:lnTo>
                  <a:lnTo>
                    <a:pt x="6961" y="147"/>
                  </a:lnTo>
                  <a:lnTo>
                    <a:pt x="6888" y="74"/>
                  </a:lnTo>
                  <a:lnTo>
                    <a:pt x="6815" y="25"/>
                  </a:lnTo>
                  <a:lnTo>
                    <a:pt x="67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7" name="Shape 463"/>
            <p:cNvSpPr/>
            <p:nvPr/>
          </p:nvSpPr>
          <p:spPr>
            <a:xfrm>
              <a:off x="1293175" y="3935775"/>
              <a:ext cx="122750" cy="12225"/>
            </a:xfrm>
            <a:custGeom>
              <a:avLst/>
              <a:gdLst/>
              <a:ahLst/>
              <a:cxnLst/>
              <a:rect l="0" t="0" r="0" b="0"/>
              <a:pathLst>
                <a:path w="4910" h="489" extrusionOk="0">
                  <a:moveTo>
                    <a:pt x="245" y="0"/>
                  </a:moveTo>
                  <a:lnTo>
                    <a:pt x="147" y="25"/>
                  </a:lnTo>
                  <a:lnTo>
                    <a:pt x="74" y="73"/>
                  </a:lnTo>
                  <a:lnTo>
                    <a:pt x="25" y="147"/>
                  </a:lnTo>
                  <a:lnTo>
                    <a:pt x="1" y="244"/>
                  </a:lnTo>
                  <a:lnTo>
                    <a:pt x="25" y="342"/>
                  </a:lnTo>
                  <a:lnTo>
                    <a:pt x="74" y="415"/>
                  </a:lnTo>
                  <a:lnTo>
                    <a:pt x="147" y="464"/>
                  </a:lnTo>
                  <a:lnTo>
                    <a:pt x="245" y="489"/>
                  </a:lnTo>
                  <a:lnTo>
                    <a:pt x="4666" y="489"/>
                  </a:lnTo>
                  <a:lnTo>
                    <a:pt x="4763" y="464"/>
                  </a:lnTo>
                  <a:lnTo>
                    <a:pt x="4837" y="415"/>
                  </a:lnTo>
                  <a:lnTo>
                    <a:pt x="4885" y="342"/>
                  </a:lnTo>
                  <a:lnTo>
                    <a:pt x="4910" y="244"/>
                  </a:lnTo>
                  <a:lnTo>
                    <a:pt x="4885" y="147"/>
                  </a:lnTo>
                  <a:lnTo>
                    <a:pt x="4837" y="73"/>
                  </a:lnTo>
                  <a:lnTo>
                    <a:pt x="4763" y="25"/>
                  </a:lnTo>
                  <a:lnTo>
                    <a:pt x="466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38" name="Shape 464"/>
            <p:cNvSpPr/>
            <p:nvPr/>
          </p:nvSpPr>
          <p:spPr>
            <a:xfrm>
              <a:off x="1570375" y="3901575"/>
              <a:ext cx="62300" cy="40325"/>
            </a:xfrm>
            <a:custGeom>
              <a:avLst/>
              <a:gdLst/>
              <a:ahLst/>
              <a:cxnLst/>
              <a:rect l="0" t="0" r="0" b="0"/>
              <a:pathLst>
                <a:path w="2492" h="1613" extrusionOk="0">
                  <a:moveTo>
                    <a:pt x="392" y="0"/>
                  </a:moveTo>
                  <a:lnTo>
                    <a:pt x="294" y="25"/>
                  </a:lnTo>
                  <a:lnTo>
                    <a:pt x="221" y="74"/>
                  </a:lnTo>
                  <a:lnTo>
                    <a:pt x="147" y="147"/>
                  </a:lnTo>
                  <a:lnTo>
                    <a:pt x="99" y="220"/>
                  </a:lnTo>
                  <a:lnTo>
                    <a:pt x="50" y="294"/>
                  </a:lnTo>
                  <a:lnTo>
                    <a:pt x="25" y="391"/>
                  </a:lnTo>
                  <a:lnTo>
                    <a:pt x="1" y="489"/>
                  </a:lnTo>
                  <a:lnTo>
                    <a:pt x="1" y="1124"/>
                  </a:lnTo>
                  <a:lnTo>
                    <a:pt x="25" y="1222"/>
                  </a:lnTo>
                  <a:lnTo>
                    <a:pt x="50" y="1319"/>
                  </a:lnTo>
                  <a:lnTo>
                    <a:pt x="99" y="1393"/>
                  </a:lnTo>
                  <a:lnTo>
                    <a:pt x="147" y="1466"/>
                  </a:lnTo>
                  <a:lnTo>
                    <a:pt x="221" y="1515"/>
                  </a:lnTo>
                  <a:lnTo>
                    <a:pt x="294" y="1564"/>
                  </a:lnTo>
                  <a:lnTo>
                    <a:pt x="392" y="1588"/>
                  </a:lnTo>
                  <a:lnTo>
                    <a:pt x="489" y="1612"/>
                  </a:lnTo>
                  <a:lnTo>
                    <a:pt x="2004" y="1612"/>
                  </a:lnTo>
                  <a:lnTo>
                    <a:pt x="2101" y="1588"/>
                  </a:lnTo>
                  <a:lnTo>
                    <a:pt x="2199" y="1564"/>
                  </a:lnTo>
                  <a:lnTo>
                    <a:pt x="2272" y="1515"/>
                  </a:lnTo>
                  <a:lnTo>
                    <a:pt x="2345" y="1466"/>
                  </a:lnTo>
                  <a:lnTo>
                    <a:pt x="2394" y="1393"/>
                  </a:lnTo>
                  <a:lnTo>
                    <a:pt x="2443" y="1319"/>
                  </a:lnTo>
                  <a:lnTo>
                    <a:pt x="2492" y="1222"/>
                  </a:lnTo>
                  <a:lnTo>
                    <a:pt x="2492" y="1124"/>
                  </a:lnTo>
                  <a:lnTo>
                    <a:pt x="2492" y="489"/>
                  </a:lnTo>
                  <a:lnTo>
                    <a:pt x="2492" y="391"/>
                  </a:lnTo>
                  <a:lnTo>
                    <a:pt x="2443" y="294"/>
                  </a:lnTo>
                  <a:lnTo>
                    <a:pt x="2394" y="220"/>
                  </a:lnTo>
                  <a:lnTo>
                    <a:pt x="2345" y="147"/>
                  </a:lnTo>
                  <a:lnTo>
                    <a:pt x="2272" y="74"/>
                  </a:lnTo>
                  <a:lnTo>
                    <a:pt x="2199" y="25"/>
                  </a:lnTo>
                  <a:lnTo>
                    <a:pt x="21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  <p:grpSp>
        <p:nvGrpSpPr>
          <p:cNvPr id="39" name="Shape 451"/>
          <p:cNvGrpSpPr/>
          <p:nvPr/>
        </p:nvGrpSpPr>
        <p:grpSpPr>
          <a:xfrm>
            <a:off x="598179" y="4365793"/>
            <a:ext cx="346104" cy="353230"/>
            <a:chOff x="3955900" y="2984500"/>
            <a:chExt cx="414000" cy="422525"/>
          </a:xfrm>
        </p:grpSpPr>
        <p:sp>
          <p:nvSpPr>
            <p:cNvPr id="40" name="Shape 452"/>
            <p:cNvSpPr/>
            <p:nvPr/>
          </p:nvSpPr>
          <p:spPr>
            <a:xfrm>
              <a:off x="3955900" y="2984500"/>
              <a:ext cx="315700" cy="315675"/>
            </a:xfrm>
            <a:custGeom>
              <a:avLst/>
              <a:gdLst/>
              <a:ahLst/>
              <a:cxnLst/>
              <a:rect l="0" t="0" r="0" b="0"/>
              <a:pathLst>
                <a:path w="12628" h="12627" extrusionOk="0">
                  <a:moveTo>
                    <a:pt x="6302" y="977"/>
                  </a:moveTo>
                  <a:lnTo>
                    <a:pt x="6863" y="1026"/>
                  </a:lnTo>
                  <a:lnTo>
                    <a:pt x="7376" y="1099"/>
                  </a:lnTo>
                  <a:lnTo>
                    <a:pt x="7889" y="1221"/>
                  </a:lnTo>
                  <a:lnTo>
                    <a:pt x="8378" y="1417"/>
                  </a:lnTo>
                  <a:lnTo>
                    <a:pt x="8842" y="1636"/>
                  </a:lnTo>
                  <a:lnTo>
                    <a:pt x="9281" y="1905"/>
                  </a:lnTo>
                  <a:lnTo>
                    <a:pt x="9697" y="2198"/>
                  </a:lnTo>
                  <a:lnTo>
                    <a:pt x="10087" y="2540"/>
                  </a:lnTo>
                  <a:lnTo>
                    <a:pt x="10429" y="2931"/>
                  </a:lnTo>
                  <a:lnTo>
                    <a:pt x="10722" y="3346"/>
                  </a:lnTo>
                  <a:lnTo>
                    <a:pt x="10991" y="3786"/>
                  </a:lnTo>
                  <a:lnTo>
                    <a:pt x="11211" y="4250"/>
                  </a:lnTo>
                  <a:lnTo>
                    <a:pt x="11406" y="4738"/>
                  </a:lnTo>
                  <a:lnTo>
                    <a:pt x="11528" y="5251"/>
                  </a:lnTo>
                  <a:lnTo>
                    <a:pt x="11626" y="5764"/>
                  </a:lnTo>
                  <a:lnTo>
                    <a:pt x="11650" y="6326"/>
                  </a:lnTo>
                  <a:lnTo>
                    <a:pt x="11626" y="6863"/>
                  </a:lnTo>
                  <a:lnTo>
                    <a:pt x="11528" y="7400"/>
                  </a:lnTo>
                  <a:lnTo>
                    <a:pt x="11406" y="7913"/>
                  </a:lnTo>
                  <a:lnTo>
                    <a:pt x="11211" y="8402"/>
                  </a:lnTo>
                  <a:lnTo>
                    <a:pt x="10991" y="8866"/>
                  </a:lnTo>
                  <a:lnTo>
                    <a:pt x="10722" y="9305"/>
                  </a:lnTo>
                  <a:lnTo>
                    <a:pt x="10429" y="9696"/>
                  </a:lnTo>
                  <a:lnTo>
                    <a:pt x="10087" y="10087"/>
                  </a:lnTo>
                  <a:lnTo>
                    <a:pt x="9697" y="10429"/>
                  </a:lnTo>
                  <a:lnTo>
                    <a:pt x="9281" y="10746"/>
                  </a:lnTo>
                  <a:lnTo>
                    <a:pt x="8842" y="11015"/>
                  </a:lnTo>
                  <a:lnTo>
                    <a:pt x="8378" y="11235"/>
                  </a:lnTo>
                  <a:lnTo>
                    <a:pt x="7889" y="11406"/>
                  </a:lnTo>
                  <a:lnTo>
                    <a:pt x="7376" y="11552"/>
                  </a:lnTo>
                  <a:lnTo>
                    <a:pt x="6863" y="11625"/>
                  </a:lnTo>
                  <a:lnTo>
                    <a:pt x="6302" y="11650"/>
                  </a:lnTo>
                  <a:lnTo>
                    <a:pt x="5764" y="11625"/>
                  </a:lnTo>
                  <a:lnTo>
                    <a:pt x="5227" y="11552"/>
                  </a:lnTo>
                  <a:lnTo>
                    <a:pt x="4714" y="11406"/>
                  </a:lnTo>
                  <a:lnTo>
                    <a:pt x="4226" y="11235"/>
                  </a:lnTo>
                  <a:lnTo>
                    <a:pt x="3762" y="11015"/>
                  </a:lnTo>
                  <a:lnTo>
                    <a:pt x="3322" y="10746"/>
                  </a:lnTo>
                  <a:lnTo>
                    <a:pt x="2931" y="10429"/>
                  </a:lnTo>
                  <a:lnTo>
                    <a:pt x="2541" y="10087"/>
                  </a:lnTo>
                  <a:lnTo>
                    <a:pt x="2199" y="9696"/>
                  </a:lnTo>
                  <a:lnTo>
                    <a:pt x="1881" y="9305"/>
                  </a:lnTo>
                  <a:lnTo>
                    <a:pt x="1613" y="8866"/>
                  </a:lnTo>
                  <a:lnTo>
                    <a:pt x="1393" y="8402"/>
                  </a:lnTo>
                  <a:lnTo>
                    <a:pt x="1222" y="7913"/>
                  </a:lnTo>
                  <a:lnTo>
                    <a:pt x="1075" y="7400"/>
                  </a:lnTo>
                  <a:lnTo>
                    <a:pt x="1002" y="6863"/>
                  </a:lnTo>
                  <a:lnTo>
                    <a:pt x="978" y="6326"/>
                  </a:lnTo>
                  <a:lnTo>
                    <a:pt x="1002" y="5764"/>
                  </a:lnTo>
                  <a:lnTo>
                    <a:pt x="1075" y="5251"/>
                  </a:lnTo>
                  <a:lnTo>
                    <a:pt x="1222" y="4738"/>
                  </a:lnTo>
                  <a:lnTo>
                    <a:pt x="1393" y="4250"/>
                  </a:lnTo>
                  <a:lnTo>
                    <a:pt x="1613" y="3786"/>
                  </a:lnTo>
                  <a:lnTo>
                    <a:pt x="1881" y="3346"/>
                  </a:lnTo>
                  <a:lnTo>
                    <a:pt x="2199" y="2931"/>
                  </a:lnTo>
                  <a:lnTo>
                    <a:pt x="2541" y="2540"/>
                  </a:lnTo>
                  <a:lnTo>
                    <a:pt x="2931" y="2198"/>
                  </a:lnTo>
                  <a:lnTo>
                    <a:pt x="3322" y="1905"/>
                  </a:lnTo>
                  <a:lnTo>
                    <a:pt x="3762" y="1636"/>
                  </a:lnTo>
                  <a:lnTo>
                    <a:pt x="4226" y="1417"/>
                  </a:lnTo>
                  <a:lnTo>
                    <a:pt x="4714" y="1221"/>
                  </a:lnTo>
                  <a:lnTo>
                    <a:pt x="5227" y="1099"/>
                  </a:lnTo>
                  <a:lnTo>
                    <a:pt x="5764" y="1026"/>
                  </a:lnTo>
                  <a:lnTo>
                    <a:pt x="6302" y="977"/>
                  </a:lnTo>
                  <a:close/>
                  <a:moveTo>
                    <a:pt x="6302" y="0"/>
                  </a:moveTo>
                  <a:lnTo>
                    <a:pt x="5984" y="24"/>
                  </a:lnTo>
                  <a:lnTo>
                    <a:pt x="5667" y="49"/>
                  </a:lnTo>
                  <a:lnTo>
                    <a:pt x="5349" y="73"/>
                  </a:lnTo>
                  <a:lnTo>
                    <a:pt x="5032" y="147"/>
                  </a:lnTo>
                  <a:lnTo>
                    <a:pt x="4739" y="220"/>
                  </a:lnTo>
                  <a:lnTo>
                    <a:pt x="4446" y="293"/>
                  </a:lnTo>
                  <a:lnTo>
                    <a:pt x="4153" y="391"/>
                  </a:lnTo>
                  <a:lnTo>
                    <a:pt x="3859" y="513"/>
                  </a:lnTo>
                  <a:lnTo>
                    <a:pt x="3566" y="635"/>
                  </a:lnTo>
                  <a:lnTo>
                    <a:pt x="3298" y="782"/>
                  </a:lnTo>
                  <a:lnTo>
                    <a:pt x="3029" y="928"/>
                  </a:lnTo>
                  <a:lnTo>
                    <a:pt x="2785" y="1075"/>
                  </a:lnTo>
                  <a:lnTo>
                    <a:pt x="2296" y="1441"/>
                  </a:lnTo>
                  <a:lnTo>
                    <a:pt x="1857" y="1856"/>
                  </a:lnTo>
                  <a:lnTo>
                    <a:pt x="1442" y="2296"/>
                  </a:lnTo>
                  <a:lnTo>
                    <a:pt x="1075" y="2784"/>
                  </a:lnTo>
                  <a:lnTo>
                    <a:pt x="904" y="3053"/>
                  </a:lnTo>
                  <a:lnTo>
                    <a:pt x="758" y="3322"/>
                  </a:lnTo>
                  <a:lnTo>
                    <a:pt x="611" y="3590"/>
                  </a:lnTo>
                  <a:lnTo>
                    <a:pt x="489" y="3859"/>
                  </a:lnTo>
                  <a:lnTo>
                    <a:pt x="391" y="4152"/>
                  </a:lnTo>
                  <a:lnTo>
                    <a:pt x="294" y="4445"/>
                  </a:lnTo>
                  <a:lnTo>
                    <a:pt x="196" y="4738"/>
                  </a:lnTo>
                  <a:lnTo>
                    <a:pt x="123" y="5056"/>
                  </a:lnTo>
                  <a:lnTo>
                    <a:pt x="74" y="5349"/>
                  </a:lnTo>
                  <a:lnTo>
                    <a:pt x="25" y="5666"/>
                  </a:lnTo>
                  <a:lnTo>
                    <a:pt x="1" y="5984"/>
                  </a:lnTo>
                  <a:lnTo>
                    <a:pt x="1" y="6326"/>
                  </a:lnTo>
                  <a:lnTo>
                    <a:pt x="1" y="6643"/>
                  </a:lnTo>
                  <a:lnTo>
                    <a:pt x="25" y="6961"/>
                  </a:lnTo>
                  <a:lnTo>
                    <a:pt x="74" y="7278"/>
                  </a:lnTo>
                  <a:lnTo>
                    <a:pt x="123" y="7596"/>
                  </a:lnTo>
                  <a:lnTo>
                    <a:pt x="196" y="7889"/>
                  </a:lnTo>
                  <a:lnTo>
                    <a:pt x="294" y="8206"/>
                  </a:lnTo>
                  <a:lnTo>
                    <a:pt x="391" y="8499"/>
                  </a:lnTo>
                  <a:lnTo>
                    <a:pt x="489" y="8768"/>
                  </a:lnTo>
                  <a:lnTo>
                    <a:pt x="611" y="9061"/>
                  </a:lnTo>
                  <a:lnTo>
                    <a:pt x="758" y="9330"/>
                  </a:lnTo>
                  <a:lnTo>
                    <a:pt x="904" y="9598"/>
                  </a:lnTo>
                  <a:lnTo>
                    <a:pt x="1075" y="9843"/>
                  </a:lnTo>
                  <a:lnTo>
                    <a:pt x="1442" y="10331"/>
                  </a:lnTo>
                  <a:lnTo>
                    <a:pt x="1857" y="10771"/>
                  </a:lnTo>
                  <a:lnTo>
                    <a:pt x="2296" y="11186"/>
                  </a:lnTo>
                  <a:lnTo>
                    <a:pt x="2785" y="11552"/>
                  </a:lnTo>
                  <a:lnTo>
                    <a:pt x="3029" y="11723"/>
                  </a:lnTo>
                  <a:lnTo>
                    <a:pt x="3298" y="11870"/>
                  </a:lnTo>
                  <a:lnTo>
                    <a:pt x="3566" y="12016"/>
                  </a:lnTo>
                  <a:lnTo>
                    <a:pt x="3859" y="12138"/>
                  </a:lnTo>
                  <a:lnTo>
                    <a:pt x="4153" y="12236"/>
                  </a:lnTo>
                  <a:lnTo>
                    <a:pt x="4446" y="12334"/>
                  </a:lnTo>
                  <a:lnTo>
                    <a:pt x="4739" y="12431"/>
                  </a:lnTo>
                  <a:lnTo>
                    <a:pt x="5032" y="12505"/>
                  </a:lnTo>
                  <a:lnTo>
                    <a:pt x="5349" y="12553"/>
                  </a:lnTo>
                  <a:lnTo>
                    <a:pt x="5667" y="12602"/>
                  </a:lnTo>
                  <a:lnTo>
                    <a:pt x="5984" y="12627"/>
                  </a:lnTo>
                  <a:lnTo>
                    <a:pt x="6644" y="12627"/>
                  </a:lnTo>
                  <a:lnTo>
                    <a:pt x="6961" y="12602"/>
                  </a:lnTo>
                  <a:lnTo>
                    <a:pt x="7279" y="12553"/>
                  </a:lnTo>
                  <a:lnTo>
                    <a:pt x="7572" y="12505"/>
                  </a:lnTo>
                  <a:lnTo>
                    <a:pt x="7889" y="12431"/>
                  </a:lnTo>
                  <a:lnTo>
                    <a:pt x="8182" y="12334"/>
                  </a:lnTo>
                  <a:lnTo>
                    <a:pt x="8475" y="12236"/>
                  </a:lnTo>
                  <a:lnTo>
                    <a:pt x="8768" y="12138"/>
                  </a:lnTo>
                  <a:lnTo>
                    <a:pt x="9037" y="12016"/>
                  </a:lnTo>
                  <a:lnTo>
                    <a:pt x="9306" y="11870"/>
                  </a:lnTo>
                  <a:lnTo>
                    <a:pt x="9574" y="11723"/>
                  </a:lnTo>
                  <a:lnTo>
                    <a:pt x="9843" y="11552"/>
                  </a:lnTo>
                  <a:lnTo>
                    <a:pt x="10332" y="11186"/>
                  </a:lnTo>
                  <a:lnTo>
                    <a:pt x="10771" y="10771"/>
                  </a:lnTo>
                  <a:lnTo>
                    <a:pt x="11186" y="10331"/>
                  </a:lnTo>
                  <a:lnTo>
                    <a:pt x="11553" y="9843"/>
                  </a:lnTo>
                  <a:lnTo>
                    <a:pt x="11699" y="9598"/>
                  </a:lnTo>
                  <a:lnTo>
                    <a:pt x="11846" y="9330"/>
                  </a:lnTo>
                  <a:lnTo>
                    <a:pt x="11992" y="9061"/>
                  </a:lnTo>
                  <a:lnTo>
                    <a:pt x="12114" y="8768"/>
                  </a:lnTo>
                  <a:lnTo>
                    <a:pt x="12237" y="8499"/>
                  </a:lnTo>
                  <a:lnTo>
                    <a:pt x="12334" y="8206"/>
                  </a:lnTo>
                  <a:lnTo>
                    <a:pt x="12432" y="7889"/>
                  </a:lnTo>
                  <a:lnTo>
                    <a:pt x="12481" y="7596"/>
                  </a:lnTo>
                  <a:lnTo>
                    <a:pt x="12554" y="7278"/>
                  </a:lnTo>
                  <a:lnTo>
                    <a:pt x="12578" y="6961"/>
                  </a:lnTo>
                  <a:lnTo>
                    <a:pt x="12603" y="6643"/>
                  </a:lnTo>
                  <a:lnTo>
                    <a:pt x="12627" y="6326"/>
                  </a:lnTo>
                  <a:lnTo>
                    <a:pt x="12603" y="5984"/>
                  </a:lnTo>
                  <a:lnTo>
                    <a:pt x="12578" y="5666"/>
                  </a:lnTo>
                  <a:lnTo>
                    <a:pt x="12554" y="5349"/>
                  </a:lnTo>
                  <a:lnTo>
                    <a:pt x="12481" y="5056"/>
                  </a:lnTo>
                  <a:lnTo>
                    <a:pt x="12432" y="4738"/>
                  </a:lnTo>
                  <a:lnTo>
                    <a:pt x="12334" y="4445"/>
                  </a:lnTo>
                  <a:lnTo>
                    <a:pt x="12237" y="4152"/>
                  </a:lnTo>
                  <a:lnTo>
                    <a:pt x="12114" y="3859"/>
                  </a:lnTo>
                  <a:lnTo>
                    <a:pt x="11992" y="3590"/>
                  </a:lnTo>
                  <a:lnTo>
                    <a:pt x="11846" y="3322"/>
                  </a:lnTo>
                  <a:lnTo>
                    <a:pt x="11699" y="3053"/>
                  </a:lnTo>
                  <a:lnTo>
                    <a:pt x="11553" y="2784"/>
                  </a:lnTo>
                  <a:lnTo>
                    <a:pt x="11186" y="2296"/>
                  </a:lnTo>
                  <a:lnTo>
                    <a:pt x="10771" y="1856"/>
                  </a:lnTo>
                  <a:lnTo>
                    <a:pt x="10332" y="1441"/>
                  </a:lnTo>
                  <a:lnTo>
                    <a:pt x="9843" y="1075"/>
                  </a:lnTo>
                  <a:lnTo>
                    <a:pt x="9574" y="928"/>
                  </a:lnTo>
                  <a:lnTo>
                    <a:pt x="9306" y="782"/>
                  </a:lnTo>
                  <a:lnTo>
                    <a:pt x="9037" y="635"/>
                  </a:lnTo>
                  <a:lnTo>
                    <a:pt x="8768" y="513"/>
                  </a:lnTo>
                  <a:lnTo>
                    <a:pt x="8475" y="391"/>
                  </a:lnTo>
                  <a:lnTo>
                    <a:pt x="8182" y="293"/>
                  </a:lnTo>
                  <a:lnTo>
                    <a:pt x="7889" y="220"/>
                  </a:lnTo>
                  <a:lnTo>
                    <a:pt x="7572" y="147"/>
                  </a:lnTo>
                  <a:lnTo>
                    <a:pt x="7279" y="73"/>
                  </a:lnTo>
                  <a:lnTo>
                    <a:pt x="6961" y="49"/>
                  </a:lnTo>
                  <a:lnTo>
                    <a:pt x="6644" y="24"/>
                  </a:lnTo>
                  <a:lnTo>
                    <a:pt x="630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1" name="Shape 453"/>
            <p:cNvSpPr/>
            <p:nvPr/>
          </p:nvSpPr>
          <p:spPr>
            <a:xfrm>
              <a:off x="3992525" y="3021125"/>
              <a:ext cx="242425" cy="242425"/>
            </a:xfrm>
            <a:custGeom>
              <a:avLst/>
              <a:gdLst/>
              <a:ahLst/>
              <a:cxnLst/>
              <a:rect l="0" t="0" r="0" b="0"/>
              <a:pathLst>
                <a:path w="9697" h="9697" extrusionOk="0">
                  <a:moveTo>
                    <a:pt x="4934" y="1466"/>
                  </a:moveTo>
                  <a:lnTo>
                    <a:pt x="5008" y="1490"/>
                  </a:lnTo>
                  <a:lnTo>
                    <a:pt x="5081" y="1539"/>
                  </a:lnTo>
                  <a:lnTo>
                    <a:pt x="5154" y="1588"/>
                  </a:lnTo>
                  <a:lnTo>
                    <a:pt x="5203" y="1637"/>
                  </a:lnTo>
                  <a:lnTo>
                    <a:pt x="5252" y="1734"/>
                  </a:lnTo>
                  <a:lnTo>
                    <a:pt x="5276" y="1808"/>
                  </a:lnTo>
                  <a:lnTo>
                    <a:pt x="5276" y="1905"/>
                  </a:lnTo>
                  <a:lnTo>
                    <a:pt x="5276" y="1979"/>
                  </a:lnTo>
                  <a:lnTo>
                    <a:pt x="5252" y="2076"/>
                  </a:lnTo>
                  <a:lnTo>
                    <a:pt x="5203" y="2150"/>
                  </a:lnTo>
                  <a:lnTo>
                    <a:pt x="5154" y="2198"/>
                  </a:lnTo>
                  <a:lnTo>
                    <a:pt x="5081" y="2247"/>
                  </a:lnTo>
                  <a:lnTo>
                    <a:pt x="5008" y="2296"/>
                  </a:lnTo>
                  <a:lnTo>
                    <a:pt x="4934" y="2321"/>
                  </a:lnTo>
                  <a:lnTo>
                    <a:pt x="4837" y="2345"/>
                  </a:lnTo>
                  <a:lnTo>
                    <a:pt x="4593" y="2345"/>
                  </a:lnTo>
                  <a:lnTo>
                    <a:pt x="4348" y="2394"/>
                  </a:lnTo>
                  <a:lnTo>
                    <a:pt x="4104" y="2443"/>
                  </a:lnTo>
                  <a:lnTo>
                    <a:pt x="3860" y="2540"/>
                  </a:lnTo>
                  <a:lnTo>
                    <a:pt x="3640" y="2638"/>
                  </a:lnTo>
                  <a:lnTo>
                    <a:pt x="3445" y="2760"/>
                  </a:lnTo>
                  <a:lnTo>
                    <a:pt x="3249" y="2907"/>
                  </a:lnTo>
                  <a:lnTo>
                    <a:pt x="3054" y="3078"/>
                  </a:lnTo>
                  <a:lnTo>
                    <a:pt x="2907" y="3249"/>
                  </a:lnTo>
                  <a:lnTo>
                    <a:pt x="2761" y="3444"/>
                  </a:lnTo>
                  <a:lnTo>
                    <a:pt x="2639" y="3664"/>
                  </a:lnTo>
                  <a:lnTo>
                    <a:pt x="2517" y="3884"/>
                  </a:lnTo>
                  <a:lnTo>
                    <a:pt x="2443" y="4103"/>
                  </a:lnTo>
                  <a:lnTo>
                    <a:pt x="2370" y="4348"/>
                  </a:lnTo>
                  <a:lnTo>
                    <a:pt x="2346" y="4592"/>
                  </a:lnTo>
                  <a:lnTo>
                    <a:pt x="2321" y="4861"/>
                  </a:lnTo>
                  <a:lnTo>
                    <a:pt x="2321" y="4934"/>
                  </a:lnTo>
                  <a:lnTo>
                    <a:pt x="2297" y="5032"/>
                  </a:lnTo>
                  <a:lnTo>
                    <a:pt x="2248" y="5105"/>
                  </a:lnTo>
                  <a:lnTo>
                    <a:pt x="2199" y="5154"/>
                  </a:lnTo>
                  <a:lnTo>
                    <a:pt x="2126" y="5227"/>
                  </a:lnTo>
                  <a:lnTo>
                    <a:pt x="2053" y="5251"/>
                  </a:lnTo>
                  <a:lnTo>
                    <a:pt x="1979" y="5276"/>
                  </a:lnTo>
                  <a:lnTo>
                    <a:pt x="1882" y="5300"/>
                  </a:lnTo>
                  <a:lnTo>
                    <a:pt x="1808" y="5276"/>
                  </a:lnTo>
                  <a:lnTo>
                    <a:pt x="1711" y="5251"/>
                  </a:lnTo>
                  <a:lnTo>
                    <a:pt x="1637" y="5227"/>
                  </a:lnTo>
                  <a:lnTo>
                    <a:pt x="1564" y="5154"/>
                  </a:lnTo>
                  <a:lnTo>
                    <a:pt x="1515" y="5105"/>
                  </a:lnTo>
                  <a:lnTo>
                    <a:pt x="1491" y="5032"/>
                  </a:lnTo>
                  <a:lnTo>
                    <a:pt x="1466" y="4934"/>
                  </a:lnTo>
                  <a:lnTo>
                    <a:pt x="1442" y="4861"/>
                  </a:lnTo>
                  <a:lnTo>
                    <a:pt x="1466" y="4494"/>
                  </a:lnTo>
                  <a:lnTo>
                    <a:pt x="1515" y="4177"/>
                  </a:lnTo>
                  <a:lnTo>
                    <a:pt x="1588" y="3835"/>
                  </a:lnTo>
                  <a:lnTo>
                    <a:pt x="1711" y="3542"/>
                  </a:lnTo>
                  <a:lnTo>
                    <a:pt x="1857" y="3224"/>
                  </a:lnTo>
                  <a:lnTo>
                    <a:pt x="2028" y="2956"/>
                  </a:lnTo>
                  <a:lnTo>
                    <a:pt x="2223" y="2687"/>
                  </a:lnTo>
                  <a:lnTo>
                    <a:pt x="2443" y="2443"/>
                  </a:lnTo>
                  <a:lnTo>
                    <a:pt x="2688" y="2223"/>
                  </a:lnTo>
                  <a:lnTo>
                    <a:pt x="2956" y="2028"/>
                  </a:lnTo>
                  <a:lnTo>
                    <a:pt x="3225" y="1857"/>
                  </a:lnTo>
                  <a:lnTo>
                    <a:pt x="3518" y="1710"/>
                  </a:lnTo>
                  <a:lnTo>
                    <a:pt x="3835" y="1612"/>
                  </a:lnTo>
                  <a:lnTo>
                    <a:pt x="4153" y="1515"/>
                  </a:lnTo>
                  <a:lnTo>
                    <a:pt x="4495" y="1466"/>
                  </a:lnTo>
                  <a:close/>
                  <a:moveTo>
                    <a:pt x="4837" y="0"/>
                  </a:moveTo>
                  <a:lnTo>
                    <a:pt x="4348" y="25"/>
                  </a:lnTo>
                  <a:lnTo>
                    <a:pt x="3860" y="98"/>
                  </a:lnTo>
                  <a:lnTo>
                    <a:pt x="3396" y="220"/>
                  </a:lnTo>
                  <a:lnTo>
                    <a:pt x="2956" y="391"/>
                  </a:lnTo>
                  <a:lnTo>
                    <a:pt x="2541" y="587"/>
                  </a:lnTo>
                  <a:lnTo>
                    <a:pt x="2150" y="831"/>
                  </a:lnTo>
                  <a:lnTo>
                    <a:pt x="1759" y="1124"/>
                  </a:lnTo>
                  <a:lnTo>
                    <a:pt x="1418" y="1441"/>
                  </a:lnTo>
                  <a:lnTo>
                    <a:pt x="1100" y="1783"/>
                  </a:lnTo>
                  <a:lnTo>
                    <a:pt x="831" y="2150"/>
                  </a:lnTo>
                  <a:lnTo>
                    <a:pt x="587" y="2540"/>
                  </a:lnTo>
                  <a:lnTo>
                    <a:pt x="392" y="2980"/>
                  </a:lnTo>
                  <a:lnTo>
                    <a:pt x="221" y="3420"/>
                  </a:lnTo>
                  <a:lnTo>
                    <a:pt x="99" y="3884"/>
                  </a:lnTo>
                  <a:lnTo>
                    <a:pt x="25" y="4348"/>
                  </a:lnTo>
                  <a:lnTo>
                    <a:pt x="1" y="4861"/>
                  </a:lnTo>
                  <a:lnTo>
                    <a:pt x="25" y="5349"/>
                  </a:lnTo>
                  <a:lnTo>
                    <a:pt x="99" y="5838"/>
                  </a:lnTo>
                  <a:lnTo>
                    <a:pt x="221" y="6302"/>
                  </a:lnTo>
                  <a:lnTo>
                    <a:pt x="392" y="6741"/>
                  </a:lnTo>
                  <a:lnTo>
                    <a:pt x="587" y="7156"/>
                  </a:lnTo>
                  <a:lnTo>
                    <a:pt x="831" y="7547"/>
                  </a:lnTo>
                  <a:lnTo>
                    <a:pt x="1100" y="7938"/>
                  </a:lnTo>
                  <a:lnTo>
                    <a:pt x="1418" y="8280"/>
                  </a:lnTo>
                  <a:lnTo>
                    <a:pt x="1759" y="8597"/>
                  </a:lnTo>
                  <a:lnTo>
                    <a:pt x="2150" y="8866"/>
                  </a:lnTo>
                  <a:lnTo>
                    <a:pt x="2541" y="9110"/>
                  </a:lnTo>
                  <a:lnTo>
                    <a:pt x="2956" y="9306"/>
                  </a:lnTo>
                  <a:lnTo>
                    <a:pt x="3396" y="9477"/>
                  </a:lnTo>
                  <a:lnTo>
                    <a:pt x="3860" y="9599"/>
                  </a:lnTo>
                  <a:lnTo>
                    <a:pt x="4348" y="9672"/>
                  </a:lnTo>
                  <a:lnTo>
                    <a:pt x="4837" y="9696"/>
                  </a:lnTo>
                  <a:lnTo>
                    <a:pt x="5350" y="9672"/>
                  </a:lnTo>
                  <a:lnTo>
                    <a:pt x="5814" y="9599"/>
                  </a:lnTo>
                  <a:lnTo>
                    <a:pt x="6278" y="9477"/>
                  </a:lnTo>
                  <a:lnTo>
                    <a:pt x="6717" y="9306"/>
                  </a:lnTo>
                  <a:lnTo>
                    <a:pt x="7157" y="9110"/>
                  </a:lnTo>
                  <a:lnTo>
                    <a:pt x="7548" y="8866"/>
                  </a:lnTo>
                  <a:lnTo>
                    <a:pt x="7914" y="8597"/>
                  </a:lnTo>
                  <a:lnTo>
                    <a:pt x="8256" y="8280"/>
                  </a:lnTo>
                  <a:lnTo>
                    <a:pt x="8573" y="7938"/>
                  </a:lnTo>
                  <a:lnTo>
                    <a:pt x="8867" y="7547"/>
                  </a:lnTo>
                  <a:lnTo>
                    <a:pt x="9111" y="7156"/>
                  </a:lnTo>
                  <a:lnTo>
                    <a:pt x="9306" y="6741"/>
                  </a:lnTo>
                  <a:lnTo>
                    <a:pt x="9477" y="6302"/>
                  </a:lnTo>
                  <a:lnTo>
                    <a:pt x="9599" y="5838"/>
                  </a:lnTo>
                  <a:lnTo>
                    <a:pt x="9673" y="5349"/>
                  </a:lnTo>
                  <a:lnTo>
                    <a:pt x="9697" y="4861"/>
                  </a:lnTo>
                  <a:lnTo>
                    <a:pt x="9673" y="4348"/>
                  </a:lnTo>
                  <a:lnTo>
                    <a:pt x="9599" y="3884"/>
                  </a:lnTo>
                  <a:lnTo>
                    <a:pt x="9477" y="3420"/>
                  </a:lnTo>
                  <a:lnTo>
                    <a:pt x="9306" y="2980"/>
                  </a:lnTo>
                  <a:lnTo>
                    <a:pt x="9111" y="2540"/>
                  </a:lnTo>
                  <a:lnTo>
                    <a:pt x="8867" y="2150"/>
                  </a:lnTo>
                  <a:lnTo>
                    <a:pt x="8573" y="1783"/>
                  </a:lnTo>
                  <a:lnTo>
                    <a:pt x="8256" y="1441"/>
                  </a:lnTo>
                  <a:lnTo>
                    <a:pt x="7914" y="1124"/>
                  </a:lnTo>
                  <a:lnTo>
                    <a:pt x="7548" y="831"/>
                  </a:lnTo>
                  <a:lnTo>
                    <a:pt x="7157" y="587"/>
                  </a:lnTo>
                  <a:lnTo>
                    <a:pt x="6717" y="391"/>
                  </a:lnTo>
                  <a:lnTo>
                    <a:pt x="6278" y="220"/>
                  </a:lnTo>
                  <a:lnTo>
                    <a:pt x="5814" y="98"/>
                  </a:lnTo>
                  <a:lnTo>
                    <a:pt x="5350" y="25"/>
                  </a:lnTo>
                  <a:lnTo>
                    <a:pt x="48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  <p:sp>
          <p:nvSpPr>
            <p:cNvPr id="42" name="Shape 454"/>
            <p:cNvSpPr/>
            <p:nvPr/>
          </p:nvSpPr>
          <p:spPr>
            <a:xfrm>
              <a:off x="4215400" y="3253150"/>
              <a:ext cx="154500" cy="153875"/>
            </a:xfrm>
            <a:custGeom>
              <a:avLst/>
              <a:gdLst/>
              <a:ahLst/>
              <a:cxnLst/>
              <a:rect l="0" t="0" r="0" b="0"/>
              <a:pathLst>
                <a:path w="6180" h="6155" extrusionOk="0">
                  <a:moveTo>
                    <a:pt x="1075" y="0"/>
                  </a:moveTo>
                  <a:lnTo>
                    <a:pt x="831" y="269"/>
                  </a:lnTo>
                  <a:lnTo>
                    <a:pt x="562" y="537"/>
                  </a:lnTo>
                  <a:lnTo>
                    <a:pt x="293" y="782"/>
                  </a:lnTo>
                  <a:lnTo>
                    <a:pt x="0" y="1026"/>
                  </a:lnTo>
                  <a:lnTo>
                    <a:pt x="4983" y="6008"/>
                  </a:lnTo>
                  <a:lnTo>
                    <a:pt x="5056" y="6057"/>
                  </a:lnTo>
                  <a:lnTo>
                    <a:pt x="5129" y="6106"/>
                  </a:lnTo>
                  <a:lnTo>
                    <a:pt x="5227" y="6130"/>
                  </a:lnTo>
                  <a:lnTo>
                    <a:pt x="5325" y="6155"/>
                  </a:lnTo>
                  <a:lnTo>
                    <a:pt x="5422" y="6130"/>
                  </a:lnTo>
                  <a:lnTo>
                    <a:pt x="5496" y="6106"/>
                  </a:lnTo>
                  <a:lnTo>
                    <a:pt x="5593" y="6057"/>
                  </a:lnTo>
                  <a:lnTo>
                    <a:pt x="5667" y="6008"/>
                  </a:lnTo>
                  <a:lnTo>
                    <a:pt x="6033" y="5642"/>
                  </a:lnTo>
                  <a:lnTo>
                    <a:pt x="6106" y="5569"/>
                  </a:lnTo>
                  <a:lnTo>
                    <a:pt x="6155" y="5471"/>
                  </a:lnTo>
                  <a:lnTo>
                    <a:pt x="6179" y="5373"/>
                  </a:lnTo>
                  <a:lnTo>
                    <a:pt x="6179" y="5300"/>
                  </a:lnTo>
                  <a:lnTo>
                    <a:pt x="6179" y="5202"/>
                  </a:lnTo>
                  <a:lnTo>
                    <a:pt x="6155" y="5105"/>
                  </a:lnTo>
                  <a:lnTo>
                    <a:pt x="6106" y="5031"/>
                  </a:lnTo>
                  <a:lnTo>
                    <a:pt x="6033" y="4934"/>
                  </a:lnTo>
                  <a:lnTo>
                    <a:pt x="107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lIns="91425" tIns="91425" rIns="91425" bIns="91425" anchor="ctr" anchorCtr="0">
              <a:noAutofit/>
            </a:bodyPr>
            <a:lstStyle/>
            <a:p>
              <a:pPr lvl="0">
                <a:spcBef>
                  <a:spcPts val="0"/>
                </a:spcBef>
                <a:buNone/>
              </a:pPr>
              <a:endParaRPr/>
            </a:p>
          </p:txBody>
        </p:sp>
      </p:grp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832475" y="168450"/>
            <a:ext cx="7951799" cy="973499"/>
          </a:xfrm>
          <a:prstGeom prst="rect">
            <a:avLst/>
          </a:prstGeom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lt-LT" dirty="0" smtClean="0"/>
              <a:t>Pažiūrėkim konkrečiau</a:t>
            </a:r>
            <a:endParaRPr lang="en" dirty="0"/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753150" y="1600200"/>
            <a:ext cx="76377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228600" rtl="0">
              <a:spcBef>
                <a:spcPts val="0"/>
              </a:spcBef>
            </a:pPr>
            <a:r>
              <a:rPr lang="lt-LT" sz="2000" dirty="0" smtClean="0">
                <a:latin typeface="+mj-lt"/>
              </a:rPr>
              <a:t>Bendros darbo grupės/komisijos;</a:t>
            </a:r>
          </a:p>
          <a:p>
            <a:pPr marL="228600" lvl="0" rtl="0">
              <a:spcBef>
                <a:spcPts val="0"/>
              </a:spcBef>
              <a:buNone/>
            </a:pPr>
            <a:endParaRPr lang="en" sz="2000" dirty="0">
              <a:latin typeface="+mj-lt"/>
            </a:endParaRPr>
          </a:p>
          <a:p>
            <a:pPr marL="457200" lvl="0" indent="-228600" rtl="0">
              <a:spcBef>
                <a:spcPts val="0"/>
              </a:spcBef>
            </a:pPr>
            <a:r>
              <a:rPr lang="lt-LT" sz="2000" dirty="0" smtClean="0">
                <a:latin typeface="+mj-lt"/>
              </a:rPr>
              <a:t>NVO įtraukimas į svarbiausius sprendimus ne dėl įtraukimo, o dėl noro įsigilinti į NVO keliamus klausimus;</a:t>
            </a:r>
          </a:p>
          <a:p>
            <a:pPr marL="228600" lvl="0" rtl="0">
              <a:spcBef>
                <a:spcPts val="0"/>
              </a:spcBef>
              <a:buNone/>
            </a:pPr>
            <a:endParaRPr lang="lt-LT" sz="2000" dirty="0" smtClean="0">
              <a:latin typeface="+mj-lt"/>
            </a:endParaRPr>
          </a:p>
          <a:p>
            <a:pPr marL="457200" lvl="0" indent="-228600" rtl="0">
              <a:spcBef>
                <a:spcPts val="0"/>
              </a:spcBef>
            </a:pPr>
            <a:r>
              <a:rPr lang="lt-LT" sz="2000" dirty="0" smtClean="0">
                <a:latin typeface="+mj-lt"/>
              </a:rPr>
              <a:t>Konsultacijos dėl sprendimų priėmimo;</a:t>
            </a:r>
          </a:p>
          <a:p>
            <a:pPr marL="228600" lvl="0" rtl="0">
              <a:spcBef>
                <a:spcPts val="0"/>
              </a:spcBef>
              <a:buNone/>
            </a:pPr>
            <a:endParaRPr lang="lt-LT" sz="2000" dirty="0" smtClean="0">
              <a:latin typeface="+mj-lt"/>
            </a:endParaRPr>
          </a:p>
          <a:p>
            <a:pPr marL="457200" lvl="0" indent="-228600" rtl="0">
              <a:spcBef>
                <a:spcPts val="0"/>
              </a:spcBef>
            </a:pPr>
            <a:r>
              <a:rPr lang="lt-LT" sz="2000" dirty="0" smtClean="0">
                <a:latin typeface="+mj-lt"/>
              </a:rPr>
              <a:t>Aiškus susitarimas dėl privalomų įgyvendinti įsipareigojimų;</a:t>
            </a:r>
          </a:p>
          <a:p>
            <a:pPr marL="228600" lvl="0" rtl="0">
              <a:spcBef>
                <a:spcPts val="0"/>
              </a:spcBef>
              <a:buNone/>
            </a:pPr>
            <a:endParaRPr lang="lt-LT" sz="2000" dirty="0" smtClean="0">
              <a:latin typeface="+mj-lt"/>
            </a:endParaRPr>
          </a:p>
          <a:p>
            <a:pPr marL="457200" lvl="0" indent="-228600" rtl="0">
              <a:spcBef>
                <a:spcPts val="0"/>
              </a:spcBef>
            </a:pPr>
            <a:r>
              <a:rPr lang="lt-LT" sz="2000" dirty="0" smtClean="0">
                <a:latin typeface="+mj-lt"/>
              </a:rPr>
              <a:t>Ne „prašytojų“, o „partnerių“ vaidmuo;</a:t>
            </a:r>
          </a:p>
          <a:p>
            <a:pPr marL="457200" lvl="0" indent="-228600" rtl="0">
              <a:spcBef>
                <a:spcPts val="0"/>
              </a:spcBef>
            </a:pPr>
            <a:endParaRPr lang="lt-LT" sz="2000" dirty="0">
              <a:latin typeface="+mj-lt"/>
            </a:endParaRPr>
          </a:p>
          <a:p>
            <a:pPr marL="457200" indent="-228600"/>
            <a:r>
              <a:rPr lang="lt-LT" sz="2000" dirty="0"/>
              <a:t>Ne „kontrolierių“, o „partnerių“ vaidmuo.</a:t>
            </a:r>
            <a:endParaRPr lang="en" sz="2000" dirty="0"/>
          </a:p>
          <a:p>
            <a:pPr marL="457200" lvl="0" indent="-228600" rtl="0">
              <a:spcBef>
                <a:spcPts val="0"/>
              </a:spcBef>
            </a:pPr>
            <a:endParaRPr lang="lt-LT" sz="2000" dirty="0" smtClean="0">
              <a:latin typeface="+mj-lt"/>
            </a:endParaRPr>
          </a:p>
          <a:p>
            <a:pPr marL="457200" lvl="0" indent="-228600" rtl="0">
              <a:spcBef>
                <a:spcPts val="0"/>
              </a:spcBef>
            </a:pPr>
            <a:r>
              <a:rPr lang="lt-LT" sz="2000" dirty="0" smtClean="0">
                <a:latin typeface="+mj-lt"/>
              </a:rPr>
              <a:t>Galimybė NVO įsitraukti į sprendimų procesus savarankiškai;</a:t>
            </a:r>
          </a:p>
          <a:p>
            <a:pPr marL="457200" lvl="0" indent="-228600" rtl="0">
              <a:spcBef>
                <a:spcPts val="0"/>
              </a:spcBef>
            </a:pPr>
            <a:endParaRPr lang="lt-LT" sz="2000" dirty="0">
              <a:latin typeface="+mj-lt"/>
            </a:endParaRPr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ctrTitle"/>
          </p:nvPr>
        </p:nvSpPr>
        <p:spPr>
          <a:xfrm>
            <a:off x="665225" y="2018025"/>
            <a:ext cx="4927500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>
                <a:solidFill>
                  <a:srgbClr val="2F3848"/>
                </a:solidFill>
              </a:rPr>
              <a:t>3</a:t>
            </a:r>
            <a:r>
              <a:rPr lang="en" dirty="0" smtClean="0">
                <a:solidFill>
                  <a:srgbClr val="2F3848"/>
                </a:solidFill>
              </a:rPr>
              <a:t>.</a:t>
            </a:r>
            <a:endParaRPr lang="en" dirty="0">
              <a:solidFill>
                <a:srgbClr val="2F3848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lt-LT" dirty="0" smtClean="0"/>
              <a:t>Bendradarbiavimas ir darbo rinka</a:t>
            </a:r>
            <a:endParaRPr lang="en" dirty="0"/>
          </a:p>
        </p:txBody>
      </p:sp>
      <p:sp>
        <p:nvSpPr>
          <p:cNvPr id="98" name="Shape 98"/>
          <p:cNvSpPr txBox="1">
            <a:spLocks noGrp="1"/>
          </p:cNvSpPr>
          <p:nvPr>
            <p:ph type="subTitle" idx="1"/>
          </p:nvPr>
        </p:nvSpPr>
        <p:spPr>
          <a:xfrm>
            <a:off x="854250" y="3922275"/>
            <a:ext cx="4725861" cy="1234917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lt-LT" dirty="0" smtClean="0"/>
              <a:t>Kokio bendradarbiavimo tikisi ir kaip mato save darbo rinkoje?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54099318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title"/>
          </p:nvPr>
        </p:nvSpPr>
        <p:spPr>
          <a:xfrm>
            <a:off x="832475" y="168450"/>
            <a:ext cx="7951799" cy="9734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lt-LT" dirty="0" smtClean="0"/>
              <a:t>Pagrindinė grėsmė</a:t>
            </a:r>
            <a:endParaRPr lang="en" dirty="0"/>
          </a:p>
        </p:txBody>
      </p:sp>
      <p:sp>
        <p:nvSpPr>
          <p:cNvPr id="140" name="Shape 140"/>
          <p:cNvSpPr txBox="1">
            <a:spLocks noGrp="1"/>
          </p:cNvSpPr>
          <p:nvPr>
            <p:ph type="body" idx="1"/>
          </p:nvPr>
        </p:nvSpPr>
        <p:spPr>
          <a:xfrm>
            <a:off x="1115616" y="2302274"/>
            <a:ext cx="3153300" cy="32661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lt-LT" sz="2400" dirty="0" smtClean="0"/>
              <a:t>Bendradarbiavimas - ilgas, kryptingai formuojamas bei organizuojamas procesas, kurio tiesioginės naudos, deja, bet greitai pajusti nėra įmanoma.</a:t>
            </a:r>
            <a:endParaRPr lang="en" sz="2400" dirty="0"/>
          </a:p>
        </p:txBody>
      </p:sp>
      <p:pic>
        <p:nvPicPr>
          <p:cNvPr id="141" name="Shape 141"/>
          <p:cNvPicPr preferRelativeResize="0"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3000" y="2913471"/>
            <a:ext cx="3266200" cy="2043707"/>
          </a:xfrm>
          <a:prstGeom prst="rect">
            <a:avLst/>
          </a:prstGeom>
          <a:noFill/>
          <a:ln w="152400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</p:pic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>
            <a:spLocks noGrp="1"/>
          </p:cNvSpPr>
          <p:nvPr>
            <p:ph type="body" idx="1"/>
          </p:nvPr>
        </p:nvSpPr>
        <p:spPr>
          <a:xfrm>
            <a:off x="489275" y="2034700"/>
            <a:ext cx="2631900" cy="4533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lt-LT" sz="2400" b="1" dirty="0" smtClean="0">
                <a:solidFill>
                  <a:srgbClr val="FF0000"/>
                </a:solidFill>
              </a:rPr>
              <a:t>Rezultatai</a:t>
            </a:r>
            <a:endParaRPr lang="en" sz="2400" b="1" dirty="0">
              <a:solidFill>
                <a:srgbClr val="FF0000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rPr lang="lt-LT" dirty="0" smtClean="0"/>
              <a:t>Bendrai pasiekti rezultatai: įgyvendinti projektai, sustiprėjusios </a:t>
            </a:r>
            <a:r>
              <a:rPr lang="en-US" dirty="0" err="1" smtClean="0"/>
              <a:t>organizacijos</a:t>
            </a:r>
            <a:r>
              <a:rPr lang="lt-LT" dirty="0" smtClean="0"/>
              <a:t>, galimybė dalyvauti demokratiniuose procesuose;</a:t>
            </a:r>
            <a:endParaRPr lang="en" dirty="0"/>
          </a:p>
        </p:txBody>
      </p:sp>
      <p:sp>
        <p:nvSpPr>
          <p:cNvPr id="132" name="Shape 132"/>
          <p:cNvSpPr txBox="1">
            <a:spLocks noGrp="1"/>
          </p:cNvSpPr>
          <p:nvPr>
            <p:ph type="body" idx="2"/>
          </p:nvPr>
        </p:nvSpPr>
        <p:spPr>
          <a:xfrm>
            <a:off x="3256047" y="2034700"/>
            <a:ext cx="2631900" cy="4533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lt-LT" sz="2400" b="1" dirty="0" smtClean="0">
                <a:solidFill>
                  <a:srgbClr val="FF0000"/>
                </a:solidFill>
              </a:rPr>
              <a:t>Perspektyvos</a:t>
            </a:r>
            <a:endParaRPr lang="en" sz="2400" b="1" dirty="0">
              <a:solidFill>
                <a:srgbClr val="FF0000"/>
              </a:solidFill>
            </a:endParaRPr>
          </a:p>
          <a:p>
            <a:pPr lvl="0">
              <a:spcBef>
                <a:spcPts val="0"/>
              </a:spcBef>
              <a:buNone/>
            </a:pPr>
            <a:r>
              <a:rPr lang="lt-LT" dirty="0" smtClean="0"/>
              <a:t>Galimybės vystyti ateities iniciatyvas atsižvelgiant į jau sukurtus partnerystės ryšius. Niekada nepabandęs niekada ir nesužinosi;</a:t>
            </a:r>
            <a:endParaRPr lang="en" dirty="0"/>
          </a:p>
        </p:txBody>
      </p:sp>
      <p:sp>
        <p:nvSpPr>
          <p:cNvPr id="133" name="Shape 133"/>
          <p:cNvSpPr txBox="1">
            <a:spLocks noGrp="1"/>
          </p:cNvSpPr>
          <p:nvPr>
            <p:ph type="body" idx="3"/>
          </p:nvPr>
        </p:nvSpPr>
        <p:spPr>
          <a:xfrm>
            <a:off x="6022819" y="2034700"/>
            <a:ext cx="2631900" cy="45333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lt-LT" sz="2400" b="1" dirty="0" smtClean="0">
                <a:solidFill>
                  <a:srgbClr val="FF0000"/>
                </a:solidFill>
              </a:rPr>
              <a:t>Demokratija</a:t>
            </a:r>
            <a:endParaRPr lang="en" sz="2400" b="1" dirty="0">
              <a:solidFill>
                <a:srgbClr val="FF0000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lt-LT" dirty="0" smtClean="0"/>
              <a:t>Didesnis žmonių įtraukimas ir teisingai priimti valdžios priėmėjų sprendimai. Aktyvesnis dialogas tarp vietos gyventojų ir savivaldybės atstovų ne tik NVO aktualiais klausimais;</a:t>
            </a:r>
            <a:endParaRPr lang="en" dirty="0"/>
          </a:p>
          <a:p>
            <a:pPr lvl="0">
              <a:spcBef>
                <a:spcPts val="0"/>
              </a:spcBef>
              <a:buNone/>
            </a:pPr>
            <a:endParaRPr dirty="0"/>
          </a:p>
        </p:txBody>
      </p:sp>
      <p:sp>
        <p:nvSpPr>
          <p:cNvPr id="134" name="Shape 134"/>
          <p:cNvSpPr txBox="1">
            <a:spLocks noGrp="1"/>
          </p:cNvSpPr>
          <p:nvPr>
            <p:ph type="title"/>
          </p:nvPr>
        </p:nvSpPr>
        <p:spPr>
          <a:xfrm>
            <a:off x="832475" y="168450"/>
            <a:ext cx="7951799" cy="9734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Tiesiogin</a:t>
            </a:r>
            <a:r>
              <a:rPr lang="lt-LT" dirty="0" smtClean="0"/>
              <a:t>ė nauda</a:t>
            </a:r>
            <a:endParaRPr lang="en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 smtClean="0"/>
              <a:t>Kas yra kas</a:t>
            </a:r>
            <a:endParaRPr lang="lt-L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t-LT" b="1" dirty="0" smtClean="0"/>
              <a:t>Jaunimo organizacija</a:t>
            </a:r>
          </a:p>
          <a:p>
            <a:endParaRPr lang="lt-LT" b="1" dirty="0"/>
          </a:p>
          <a:p>
            <a:pPr>
              <a:buNone/>
            </a:pPr>
            <a:r>
              <a:rPr lang="lt-LT" dirty="0"/>
              <a:t>įstatymų ir kitų teisės aktų nustatyta tvarka įregistruota asociacija:</a:t>
            </a:r>
          </a:p>
          <a:p>
            <a:pPr>
              <a:buNone/>
            </a:pPr>
            <a:r>
              <a:rPr lang="lt-LT" dirty="0"/>
              <a:t>1) kurioje ne mažiau kaip 2/3 narių yra jauni žmonės ir (ar)</a:t>
            </a:r>
          </a:p>
          <a:p>
            <a:pPr>
              <a:buNone/>
            </a:pPr>
            <a:r>
              <a:rPr lang="lt-LT" dirty="0"/>
              <a:t>2) į kurią įeina ne mažiau kaip 2/3 asociacijų, kurių kiekvienos ne mažiau kaip 2/3 narių yra jauni žmonės.</a:t>
            </a:r>
          </a:p>
          <a:p>
            <a:pPr>
              <a:buNone/>
            </a:pPr>
            <a:endParaRPr lang="lt-LT" b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r>
              <a:rPr lang="lt-LT" b="1" dirty="0" smtClean="0"/>
              <a:t>Apskritasis stalas</a:t>
            </a:r>
          </a:p>
          <a:p>
            <a:pPr>
              <a:buNone/>
            </a:pPr>
            <a:endParaRPr lang="lt-LT" dirty="0" smtClean="0"/>
          </a:p>
          <a:p>
            <a:pPr>
              <a:buNone/>
            </a:pPr>
            <a:r>
              <a:rPr lang="lt-LT" dirty="0" smtClean="0"/>
              <a:t>jaunimo </a:t>
            </a:r>
            <a:r>
              <a:rPr lang="lt-LT" dirty="0"/>
              <a:t>organizacija, kurios pagrindinis tikslas – vienyti Lietuvos Respublikos teritorijos administraciniame vienete veikiančias jaunimo organizacijas ir joms atstovauti.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lt-LT" b="1" dirty="0" smtClean="0"/>
              <a:t>Su jaunimu dirbanti</a:t>
            </a:r>
          </a:p>
          <a:p>
            <a:endParaRPr lang="lt-LT" b="1" dirty="0"/>
          </a:p>
          <a:p>
            <a:pPr>
              <a:buNone/>
            </a:pPr>
            <a:r>
              <a:rPr lang="lt-LT" dirty="0"/>
              <a:t>viešasis juridinis asmuo, kurio vienas iš tikslų – į jaunimą orientuota ir jaunimo poreikius tenkinanti veikla.</a:t>
            </a:r>
          </a:p>
        </p:txBody>
      </p:sp>
    </p:spTree>
    <p:extLst>
      <p:ext uri="{BB962C8B-B14F-4D97-AF65-F5344CB8AC3E}">
        <p14:creationId xmlns:p14="http://schemas.microsoft.com/office/powerpoint/2010/main" val="10707484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dirty="0"/>
              <a:t>Jaunimo organizacijų funkcijos 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lt-LT" sz="1800" dirty="0" smtClean="0"/>
              <a:t>1</a:t>
            </a:r>
            <a:r>
              <a:rPr lang="lt-LT" sz="1800" dirty="0"/>
              <a:t>) tenkina ir įgyvendina bendrus jaunimo ar atskirų jaunimo grupių poreikius bei interesus;</a:t>
            </a:r>
          </a:p>
          <a:p>
            <a:pPr>
              <a:buNone/>
            </a:pPr>
            <a:r>
              <a:rPr lang="lt-LT" sz="1800" dirty="0"/>
              <a:t>2) ugdo jaunų žmonių pilietiškumą ir pagarbą šeimai;</a:t>
            </a:r>
          </a:p>
          <a:p>
            <a:pPr>
              <a:buNone/>
            </a:pPr>
            <a:r>
              <a:rPr lang="lt-LT" sz="1800" dirty="0"/>
              <a:t>3) vykdo jaunų žmonių neformalųjį ugdymą;</a:t>
            </a:r>
          </a:p>
          <a:p>
            <a:pPr>
              <a:buNone/>
            </a:pPr>
            <a:r>
              <a:rPr lang="lt-LT" sz="1800" dirty="0"/>
              <a:t>4) organizuoja jaunų žmonių užimtumą, sportą, turizmą, kultūrinę bei profesinę veiklą;</a:t>
            </a:r>
          </a:p>
          <a:p>
            <a:pPr>
              <a:buNone/>
            </a:pPr>
            <a:r>
              <a:rPr lang="lt-LT" sz="1800" dirty="0"/>
              <a:t>5) skatina jaunų žmonių tarptautinį bendradarbiavimą;</a:t>
            </a:r>
          </a:p>
          <a:p>
            <a:pPr>
              <a:buNone/>
            </a:pPr>
            <a:r>
              <a:rPr lang="lt-LT" sz="1800" dirty="0"/>
              <a:t>6) propaguoja savanorišką jaunimo darbą;</a:t>
            </a:r>
          </a:p>
          <a:p>
            <a:pPr>
              <a:buNone/>
            </a:pPr>
            <a:r>
              <a:rPr lang="lt-LT" sz="1800" dirty="0"/>
              <a:t>7) užsiima kita veikla, kuri neprieštarauja Lietuvos Respublikos Konstitucijai, Lietuvos Respublikos tarptautinėms sutartims, įstatymams ir kitiems teisės aktams.</a:t>
            </a:r>
          </a:p>
          <a:p>
            <a:endParaRPr lang="lt-LT" dirty="0"/>
          </a:p>
        </p:txBody>
      </p:sp>
    </p:spTree>
    <p:extLst>
      <p:ext uri="{BB962C8B-B14F-4D97-AF65-F5344CB8AC3E}">
        <p14:creationId xmlns:p14="http://schemas.microsoft.com/office/powerpoint/2010/main" val="3319153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ctrTitle"/>
          </p:nvPr>
        </p:nvSpPr>
        <p:spPr>
          <a:xfrm>
            <a:off x="665225" y="2018025"/>
            <a:ext cx="4927500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solidFill>
                  <a:srgbClr val="2F3848"/>
                </a:solidFill>
              </a:rPr>
              <a:t>1.</a:t>
            </a:r>
          </a:p>
          <a:p>
            <a:pPr lvl="0" rtl="0">
              <a:spcBef>
                <a:spcPts val="0"/>
              </a:spcBef>
              <a:buNone/>
            </a:pPr>
            <a:r>
              <a:rPr lang="en" dirty="0" smtClean="0"/>
              <a:t>Kas yra kas?</a:t>
            </a:r>
            <a:endParaRPr lang="en" dirty="0"/>
          </a:p>
        </p:txBody>
      </p:sp>
      <p:sp>
        <p:nvSpPr>
          <p:cNvPr id="98" name="Shape 98"/>
          <p:cNvSpPr txBox="1">
            <a:spLocks noGrp="1"/>
          </p:cNvSpPr>
          <p:nvPr>
            <p:ph type="subTitle" idx="1"/>
          </p:nvPr>
        </p:nvSpPr>
        <p:spPr>
          <a:xfrm>
            <a:off x="854251" y="3922275"/>
            <a:ext cx="3815400" cy="9938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dirty="0" err="1" smtClean="0"/>
              <a:t>Jaunas</a:t>
            </a:r>
            <a:r>
              <a:rPr lang="en-US" dirty="0" smtClean="0"/>
              <a:t> </a:t>
            </a:r>
            <a:r>
              <a:rPr lang="lt-LT" dirty="0" smtClean="0"/>
              <a:t>žmogus</a:t>
            </a:r>
            <a:endParaRPr lang="en" dirty="0"/>
          </a:p>
        </p:txBody>
      </p:sp>
      <p:sp>
        <p:nvSpPr>
          <p:cNvPr id="4" name="Shape 98"/>
          <p:cNvSpPr txBox="1">
            <a:spLocks/>
          </p:cNvSpPr>
          <p:nvPr/>
        </p:nvSpPr>
        <p:spPr>
          <a:xfrm>
            <a:off x="852409" y="5068519"/>
            <a:ext cx="3815400" cy="993899"/>
          </a:xfrm>
          <a:prstGeom prst="rect">
            <a:avLst/>
          </a:prstGeom>
          <a:noFill/>
          <a:ln w="114300" cap="flat" cmpd="sng">
            <a:solidFill>
              <a:srgbClr val="FFFFFF"/>
            </a:solidFill>
            <a:prstDash val="solid"/>
            <a:miter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ource Sans Pro"/>
              <a:buNone/>
              <a:defRPr sz="2400" b="0" i="0" u="none" strike="noStrike" cap="non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ource Sans Pro"/>
              <a:buNone/>
              <a:defRPr sz="2400" b="0" i="0" u="none" strike="noStrike" cap="non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ource Sans Pro"/>
              <a:buNone/>
              <a:defRPr sz="2400" b="0" i="0" u="none" strike="noStrike" cap="non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ource Sans Pro"/>
              <a:buNone/>
              <a:defRPr sz="2400" b="0" i="0" u="none" strike="noStrike" cap="non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ource Sans Pro"/>
              <a:buNone/>
              <a:defRPr sz="2400" b="0" i="0" u="none" strike="noStrike" cap="non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ource Sans Pro"/>
              <a:buNone/>
              <a:defRPr sz="2400" b="0" i="0" u="none" strike="noStrike" cap="non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ource Sans Pro"/>
              <a:buNone/>
              <a:defRPr sz="2400" b="0" i="0" u="none" strike="noStrike" cap="non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ource Sans Pro"/>
              <a:buNone/>
              <a:defRPr sz="2400" b="0" i="0" u="none" strike="noStrike" cap="non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100000"/>
              <a:buFont typeface="Source Sans Pro"/>
              <a:buNone/>
              <a:defRPr sz="2400" b="0" i="0" u="none" strike="noStrike" cap="none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defRPr>
            </a:lvl9pPr>
          </a:lstStyle>
          <a:p>
            <a:pPr algn="ctr"/>
            <a:r>
              <a:rPr lang="en-US" dirty="0" err="1" smtClean="0"/>
              <a:t>Savivaldyb</a:t>
            </a:r>
            <a:r>
              <a:rPr lang="lt-LT" dirty="0" smtClean="0"/>
              <a:t>ė</a:t>
            </a:r>
            <a:endParaRPr lang="en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ctrTitle"/>
          </p:nvPr>
        </p:nvSpPr>
        <p:spPr>
          <a:xfrm>
            <a:off x="1692000" y="3265350"/>
            <a:ext cx="5759999" cy="1546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/>
            <a:r>
              <a:rPr lang="lt-LT" sz="2800" dirty="0" smtClean="0"/>
              <a:t>Ačiū</a:t>
            </a:r>
            <a:r>
              <a:rPr lang="en-US" sz="2800" dirty="0" smtClean="0"/>
              <a:t>!</a:t>
            </a:r>
            <a:endParaRPr lang="en" sz="2000" dirty="0"/>
          </a:p>
        </p:txBody>
      </p:sp>
    </p:spTree>
    <p:extLst>
      <p:ext uri="{BB962C8B-B14F-4D97-AF65-F5344CB8AC3E}">
        <p14:creationId xmlns:p14="http://schemas.microsoft.com/office/powerpoint/2010/main" val="208907252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832475" y="168450"/>
            <a:ext cx="7951799" cy="973499"/>
          </a:xfrm>
          <a:prstGeom prst="rect">
            <a:avLst/>
          </a:prstGeom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lt-LT" dirty="0" smtClean="0"/>
              <a:t>Jaunimo politikos pagrindų įstatymas</a:t>
            </a:r>
            <a:endParaRPr lang="en" dirty="0"/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753150" y="1600200"/>
            <a:ext cx="76377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buNone/>
            </a:pPr>
            <a:r>
              <a:rPr lang="lt-LT" sz="1600" dirty="0">
                <a:latin typeface="+mj-lt"/>
              </a:rPr>
              <a:t>2 straipsnis. Pagrindinės šio Įstatymo sąvokos</a:t>
            </a:r>
          </a:p>
          <a:p>
            <a:pPr>
              <a:buNone/>
            </a:pPr>
            <a:endParaRPr lang="en-US" sz="1600" b="1" dirty="0" smtClean="0">
              <a:latin typeface="+mj-lt"/>
            </a:endParaRPr>
          </a:p>
          <a:p>
            <a:pPr>
              <a:buNone/>
            </a:pPr>
            <a:r>
              <a:rPr lang="lt-LT" sz="1600" b="1" dirty="0" smtClean="0">
                <a:latin typeface="+mj-lt"/>
              </a:rPr>
              <a:t>Jaunas </a:t>
            </a:r>
            <a:r>
              <a:rPr lang="lt-LT" sz="1600" b="1" dirty="0">
                <a:latin typeface="+mj-lt"/>
              </a:rPr>
              <a:t>žmogus – asmuo nuo 14 iki 29 metų.</a:t>
            </a:r>
          </a:p>
          <a:p>
            <a:pPr marL="342900" indent="-342900">
              <a:buAutoNum type="arabicPeriod"/>
            </a:pPr>
            <a:endParaRPr lang="lt-LT" sz="1600" dirty="0">
              <a:latin typeface="+mj-lt"/>
            </a:endParaRPr>
          </a:p>
          <a:p>
            <a:pPr>
              <a:buNone/>
            </a:pPr>
            <a:r>
              <a:rPr lang="lt-LT" sz="1600" b="1" dirty="0" smtClean="0">
                <a:latin typeface="+mj-lt"/>
              </a:rPr>
              <a:t>Jaunimo </a:t>
            </a:r>
            <a:r>
              <a:rPr lang="lt-LT" sz="1600" b="1" dirty="0">
                <a:latin typeface="+mj-lt"/>
              </a:rPr>
              <a:t>iniciatyva </a:t>
            </a:r>
            <a:r>
              <a:rPr lang="lt-LT" sz="1600" dirty="0">
                <a:latin typeface="+mj-lt"/>
              </a:rPr>
              <a:t>– jaunimo veikla, skirta jaunimo poreikiams tenkinti.</a:t>
            </a:r>
          </a:p>
          <a:p>
            <a:pPr>
              <a:buNone/>
            </a:pPr>
            <a:endParaRPr lang="lt-LT" sz="1600" dirty="0" smtClean="0">
              <a:latin typeface="+mj-lt"/>
            </a:endParaRPr>
          </a:p>
          <a:p>
            <a:pPr>
              <a:buNone/>
            </a:pPr>
            <a:r>
              <a:rPr lang="lt-LT" sz="1600" b="1" dirty="0" smtClean="0">
                <a:latin typeface="+mj-lt"/>
              </a:rPr>
              <a:t>Jaunimo </a:t>
            </a:r>
            <a:r>
              <a:rPr lang="lt-LT" sz="1600" b="1" dirty="0">
                <a:latin typeface="+mj-lt"/>
              </a:rPr>
              <a:t>organizacija </a:t>
            </a:r>
            <a:r>
              <a:rPr lang="lt-LT" sz="1600" dirty="0">
                <a:latin typeface="+mj-lt"/>
              </a:rPr>
              <a:t>– įstatymų ir kitų teisės aktų nustatyta tvarka įregistruota asociacija</a:t>
            </a:r>
            <a:r>
              <a:rPr lang="lt-LT" sz="1600" dirty="0" smtClean="0">
                <a:latin typeface="+mj-lt"/>
              </a:rPr>
              <a:t>:</a:t>
            </a:r>
            <a:endParaRPr lang="lt-LT" sz="1600" dirty="0">
              <a:latin typeface="+mj-lt"/>
            </a:endParaRPr>
          </a:p>
          <a:p>
            <a:pPr>
              <a:buNone/>
            </a:pPr>
            <a:r>
              <a:rPr lang="lt-LT" sz="1600" dirty="0">
                <a:latin typeface="+mj-lt"/>
              </a:rPr>
              <a:t>1) kurioje ne mažiau kaip 2/3 narių yra jauni žmonės ir (ar)</a:t>
            </a:r>
          </a:p>
          <a:p>
            <a:pPr>
              <a:buNone/>
            </a:pPr>
            <a:r>
              <a:rPr lang="lt-LT" sz="1600" dirty="0" smtClean="0">
                <a:latin typeface="+mj-lt"/>
              </a:rPr>
              <a:t>2</a:t>
            </a:r>
            <a:r>
              <a:rPr lang="lt-LT" sz="1600" dirty="0">
                <a:latin typeface="+mj-lt"/>
              </a:rPr>
              <a:t>) į kurią įeina ne mažiau kaip 2/3 asociacijų, kurių kiekvienos ne mažiau kaip 2/3 narių yra jauni žmonės.</a:t>
            </a:r>
          </a:p>
          <a:p>
            <a:pPr marL="342900" indent="-342900">
              <a:buAutoNum type="arabicPeriod"/>
            </a:pPr>
            <a:endParaRPr lang="lt-LT" sz="1600" dirty="0">
              <a:latin typeface="+mj-lt"/>
            </a:endParaRPr>
          </a:p>
          <a:p>
            <a:pPr>
              <a:buNone/>
            </a:pPr>
            <a:r>
              <a:rPr lang="lt-LT" sz="1600" b="1" dirty="0" smtClean="0">
                <a:latin typeface="+mj-lt"/>
              </a:rPr>
              <a:t>Jaunimo </a:t>
            </a:r>
            <a:r>
              <a:rPr lang="lt-LT" sz="1600" b="1" dirty="0">
                <a:latin typeface="+mj-lt"/>
              </a:rPr>
              <a:t>politika </a:t>
            </a:r>
            <a:r>
              <a:rPr lang="lt-LT" sz="1600" dirty="0">
                <a:latin typeface="+mj-lt"/>
              </a:rPr>
              <a:t>– kryptinga veikla, kuria sprendžiamos jaunimo problemos ir siekiama sudaryti palankias sąlygas formuotis jauno žmogaus asmenybei bei jo integravimuisi į visuomenės gyvenimą, taip pat veikla, kuria siekiama visuomenės ir atskirų jos grupių supratimo bei tolerancijos jauniems žmonėms. </a:t>
            </a:r>
            <a:endParaRPr lang="en-US" sz="1600" dirty="0" smtClean="0">
              <a:latin typeface="+mj-lt"/>
            </a:endParaRPr>
          </a:p>
          <a:p>
            <a:pPr marL="228600" lvl="0">
              <a:buNone/>
            </a:pPr>
            <a:endParaRPr sz="1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3612920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>
            <a:spLocks noGrp="1"/>
          </p:cNvSpPr>
          <p:nvPr>
            <p:ph type="title"/>
          </p:nvPr>
        </p:nvSpPr>
        <p:spPr>
          <a:xfrm>
            <a:off x="832475" y="168450"/>
            <a:ext cx="7951799" cy="973499"/>
          </a:xfrm>
          <a:prstGeom prst="rect">
            <a:avLst/>
          </a:prstGeom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lt-LT" dirty="0" smtClean="0"/>
              <a:t>Savivaldybė</a:t>
            </a:r>
            <a:endParaRPr lang="en" dirty="0"/>
          </a:p>
        </p:txBody>
      </p:sp>
      <p:sp>
        <p:nvSpPr>
          <p:cNvPr id="109" name="Shape 109"/>
          <p:cNvSpPr txBox="1">
            <a:spLocks noGrp="1"/>
          </p:cNvSpPr>
          <p:nvPr>
            <p:ph type="body" idx="1"/>
          </p:nvPr>
        </p:nvSpPr>
        <p:spPr>
          <a:xfrm>
            <a:off x="753150" y="1600200"/>
            <a:ext cx="7637700" cy="4967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algn="just"/>
            <a:r>
              <a:rPr lang="lt-LT" sz="1600" b="1" dirty="0">
                <a:latin typeface="+mn-lt"/>
              </a:rPr>
              <a:t>Savivaldybė</a:t>
            </a:r>
            <a:r>
              <a:rPr lang="lt-LT" sz="1800" dirty="0">
                <a:latin typeface="+mn-lt"/>
              </a:rPr>
              <a:t> –</a:t>
            </a:r>
            <a:r>
              <a:rPr lang="lt-LT" sz="2400" dirty="0">
                <a:latin typeface="+mn-lt"/>
              </a:rPr>
              <a:t> </a:t>
            </a:r>
            <a:r>
              <a:rPr lang="lt-LT" sz="1600" dirty="0" smtClean="0">
                <a:latin typeface="+mn-lt"/>
              </a:rPr>
              <a:t>juridinio asmens statusą </a:t>
            </a:r>
            <a:r>
              <a:rPr lang="lt-LT" sz="1600" dirty="0">
                <a:latin typeface="+mn-lt"/>
              </a:rPr>
              <a:t>turinčio </a:t>
            </a:r>
            <a:r>
              <a:rPr lang="lt-LT" sz="1600" dirty="0" smtClean="0">
                <a:latin typeface="+mn-lt"/>
              </a:rPr>
              <a:t>valstybės </a:t>
            </a:r>
            <a:r>
              <a:rPr lang="lt-LT" sz="1600" dirty="0">
                <a:latin typeface="+mn-lt"/>
              </a:rPr>
              <a:t>administracinio vieneto, jo teritorijos, šioje teritorijoje </a:t>
            </a:r>
            <a:r>
              <a:rPr lang="lt-LT" sz="1600" b="1" dirty="0">
                <a:latin typeface="+mn-lt"/>
              </a:rPr>
              <a:t>nuolat gyvenančių žmonių organizuotos bendruomenės</a:t>
            </a:r>
            <a:r>
              <a:rPr lang="lt-LT" sz="1600" dirty="0">
                <a:latin typeface="+mn-lt"/>
              </a:rPr>
              <a:t>, kuriai įstatymu suteikta vietos savivaldos teisė, </a:t>
            </a:r>
            <a:r>
              <a:rPr lang="lt-LT" sz="1600" b="1" dirty="0">
                <a:latin typeface="+mn-lt"/>
              </a:rPr>
              <a:t>šios bendruomenės išrinktų politinių partijų ir organizacijų kandidatais pasiūlytų atstovų ir jų suformuotų bei kontroliuojamų viešojo administravimo institucijų visuma</a:t>
            </a:r>
            <a:r>
              <a:rPr lang="lt-LT" sz="1600" b="1" dirty="0" smtClean="0">
                <a:latin typeface="+mn-lt"/>
              </a:rPr>
              <a:t>.</a:t>
            </a:r>
          </a:p>
          <a:p>
            <a:pPr algn="just"/>
            <a:endParaRPr lang="lt-LT" sz="1200" dirty="0">
              <a:latin typeface="+mn-lt"/>
            </a:endParaRPr>
          </a:p>
          <a:p>
            <a:pPr algn="just"/>
            <a:r>
              <a:rPr lang="lt-LT" sz="1600" b="1" dirty="0">
                <a:latin typeface="+mn-lt"/>
              </a:rPr>
              <a:t>Vietos savivalda</a:t>
            </a:r>
            <a:r>
              <a:rPr lang="lt-LT" sz="1600" dirty="0">
                <a:latin typeface="+mn-lt"/>
              </a:rPr>
              <a:t> – savivaldybės </a:t>
            </a:r>
            <a:r>
              <a:rPr lang="lt-LT" sz="1600" dirty="0" smtClean="0">
                <a:latin typeface="+mn-lt"/>
              </a:rPr>
              <a:t>bendruomenės </a:t>
            </a:r>
            <a:r>
              <a:rPr lang="lt-LT" sz="1600" dirty="0">
                <a:latin typeface="+mn-lt"/>
              </a:rPr>
              <a:t>ir jos išrinktų atstovų bei jų suformuotų ir kontroliuojamų </a:t>
            </a:r>
            <a:r>
              <a:rPr lang="lt-LT" sz="1600" b="1" dirty="0">
                <a:latin typeface="+mn-lt"/>
              </a:rPr>
              <a:t>viešojo administravimo institucijų teisė ir galia savarankiškai tvarkyti ir valdyti bendruomenės viešuosius reikalus</a:t>
            </a:r>
            <a:r>
              <a:rPr lang="lt-LT" sz="1600" dirty="0">
                <a:latin typeface="+mn-lt"/>
              </a:rPr>
              <a:t>. Šią teisę ir galią įgyvendina tiesioginiuose, slaptuose ir visuotiniuose rinkimuose išrinkta savivaldybės taryba – savarankiškas ir visoje teritorijoje vienintelis bendruomenės plėtros strategiją numatantis, jos įgyvendinimui skiriamas lėšas valdantis ir įgyvendinimą visais aspektais kontroliuojantis bendruomenės valdžios organas</a:t>
            </a:r>
            <a:r>
              <a:rPr lang="lt-LT" sz="1600" dirty="0" smtClean="0">
                <a:latin typeface="+mn-lt"/>
              </a:rPr>
              <a:t>.</a:t>
            </a:r>
          </a:p>
          <a:p>
            <a:pPr algn="just">
              <a:buNone/>
            </a:pPr>
            <a:endParaRPr lang="lt-LT" sz="1600" dirty="0">
              <a:latin typeface="+mn-lt"/>
            </a:endParaRPr>
          </a:p>
          <a:p>
            <a:pPr algn="just"/>
            <a:r>
              <a:rPr lang="lt-LT" sz="1600" b="1" dirty="0">
                <a:latin typeface="+mn-lt"/>
              </a:rPr>
              <a:t>Savivaldybės viešasis administravimas</a:t>
            </a:r>
            <a:r>
              <a:rPr lang="lt-LT" sz="1600" dirty="0">
                <a:latin typeface="+mn-lt"/>
              </a:rPr>
              <a:t> – </a:t>
            </a:r>
            <a:r>
              <a:rPr lang="lt-LT" sz="1600" b="1" dirty="0" smtClean="0">
                <a:solidFill>
                  <a:schemeClr val="tx1"/>
                </a:solidFill>
                <a:latin typeface="+mn-lt"/>
              </a:rPr>
              <a:t>įstatymais</a:t>
            </a:r>
            <a:r>
              <a:rPr lang="lt-LT" sz="1600" b="1" dirty="0" smtClean="0">
                <a:latin typeface="+mn-lt"/>
              </a:rPr>
              <a:t> </a:t>
            </a:r>
            <a:r>
              <a:rPr lang="lt-LT" sz="1600" b="1" dirty="0">
                <a:latin typeface="+mn-lt"/>
              </a:rPr>
              <a:t>ir savivaldybės tarybos </a:t>
            </a:r>
            <a:r>
              <a:rPr lang="lt-LT" sz="1600" b="1" dirty="0" smtClean="0">
                <a:latin typeface="+mn-lt"/>
              </a:rPr>
              <a:t>teisės aktais </a:t>
            </a:r>
            <a:r>
              <a:rPr lang="lt-LT" sz="1600" b="1" dirty="0">
                <a:latin typeface="+mn-lt"/>
              </a:rPr>
              <a:t>reglamentuojama savivaldybės tarybos suformuotų bei kontroliuojamų viešojo administravimo institucijų veikla</a:t>
            </a:r>
            <a:r>
              <a:rPr lang="lt-LT" sz="1600" dirty="0">
                <a:latin typeface="+mn-lt"/>
              </a:rPr>
              <a:t>, savivaldybės teritorijoje įgyvendinti įstatymams ir savivaldybės tarybos teisės aktams.</a:t>
            </a:r>
          </a:p>
        </p:txBody>
      </p:sp>
    </p:spTree>
    <p:extLst>
      <p:ext uri="{BB962C8B-B14F-4D97-AF65-F5344CB8AC3E}">
        <p14:creationId xmlns:p14="http://schemas.microsoft.com/office/powerpoint/2010/main" val="14012967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810450" y="2790325"/>
            <a:ext cx="7523099" cy="804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NVO teis</a:t>
            </a:r>
            <a:r>
              <a:rPr lang="lt-LT" dirty="0" err="1" smtClean="0"/>
              <a:t>ėtumas</a:t>
            </a:r>
            <a:r>
              <a:rPr lang="lt-LT" dirty="0" smtClean="0"/>
              <a:t> gimsta ne tik dėl vienijamų narių gausos, bet ir iš jų misijos bei vykdomos veiklos, kuria siekiama atkreipti dėmesį į konkrečius visuomenės poreikius ir juos tenkinti</a:t>
            </a:r>
            <a:r>
              <a:rPr lang="en" dirty="0" smtClean="0"/>
              <a:t>.</a:t>
            </a:r>
            <a:endParaRPr lang="en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ctrTitle"/>
          </p:nvPr>
        </p:nvSpPr>
        <p:spPr>
          <a:xfrm>
            <a:off x="665224" y="2018025"/>
            <a:ext cx="6715088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dirty="0">
                <a:solidFill>
                  <a:srgbClr val="2F3848"/>
                </a:solidFill>
              </a:rPr>
              <a:t>2</a:t>
            </a:r>
            <a:r>
              <a:rPr lang="en" dirty="0" smtClean="0">
                <a:solidFill>
                  <a:srgbClr val="2F3848"/>
                </a:solidFill>
              </a:rPr>
              <a:t>.</a:t>
            </a:r>
            <a:endParaRPr lang="en" dirty="0">
              <a:solidFill>
                <a:srgbClr val="2F3848"/>
              </a:solidFill>
            </a:endParaRPr>
          </a:p>
          <a:p>
            <a:pPr lvl="0" rtl="0">
              <a:spcBef>
                <a:spcPts val="0"/>
              </a:spcBef>
              <a:buNone/>
            </a:pPr>
            <a:r>
              <a:rPr lang="lt-LT" dirty="0" smtClean="0"/>
              <a:t>Lūkesčiai vietos savivaldai</a:t>
            </a:r>
            <a:endParaRPr lang="en" dirty="0"/>
          </a:p>
        </p:txBody>
      </p:sp>
      <p:sp>
        <p:nvSpPr>
          <p:cNvPr id="98" name="Shape 98"/>
          <p:cNvSpPr txBox="1">
            <a:spLocks noGrp="1"/>
          </p:cNvSpPr>
          <p:nvPr>
            <p:ph type="subTitle" idx="1"/>
          </p:nvPr>
        </p:nvSpPr>
        <p:spPr>
          <a:xfrm>
            <a:off x="854251" y="3922275"/>
            <a:ext cx="3815400" cy="9938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lt-LT" dirty="0" smtClean="0"/>
              <a:t>Ko tikisi jauni žmonės iš savivaldos?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36937700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/>
        </p:nvSpPr>
        <p:spPr>
          <a:xfrm>
            <a:off x="3190800" y="2362200"/>
            <a:ext cx="2724300" cy="2724300"/>
          </a:xfrm>
          <a:prstGeom prst="ellipse">
            <a:avLst/>
          </a:prstGeom>
          <a:solidFill>
            <a:srgbClr val="2F3848"/>
          </a:solidFill>
          <a:ln w="114300" cap="flat" cmpd="sng">
            <a:solidFill>
              <a:srgbClr val="2F3848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lt-LT" sz="2400" b="1" dirty="0" smtClean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Savivaldybė</a:t>
            </a:r>
            <a:endParaRPr lang="en" sz="2400" b="1" dirty="0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53" name="Shape 153"/>
          <p:cNvSpPr/>
          <p:nvPr/>
        </p:nvSpPr>
        <p:spPr>
          <a:xfrm>
            <a:off x="733350" y="2362200"/>
            <a:ext cx="2724300" cy="2724300"/>
          </a:xfrm>
          <a:prstGeom prst="ellipse">
            <a:avLst/>
          </a:prstGeom>
          <a:noFill/>
          <a:ln w="114300" cap="flat" cmpd="sng">
            <a:solidFill>
              <a:srgbClr val="F05768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lt-LT" sz="2400" b="1" dirty="0" smtClean="0">
                <a:solidFill>
                  <a:srgbClr val="2F3848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Apskritieji stalai</a:t>
            </a:r>
            <a:endParaRPr lang="en" sz="2400" b="1" dirty="0">
              <a:solidFill>
                <a:srgbClr val="2F3848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54" name="Shape 154"/>
          <p:cNvSpPr/>
          <p:nvPr/>
        </p:nvSpPr>
        <p:spPr>
          <a:xfrm>
            <a:off x="5686350" y="2362200"/>
            <a:ext cx="2724300" cy="2724300"/>
          </a:xfrm>
          <a:prstGeom prst="ellipse">
            <a:avLst/>
          </a:prstGeom>
          <a:noFill/>
          <a:ln w="114300" cap="flat" cmpd="sng">
            <a:solidFill>
              <a:srgbClr val="00C5B9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lt-LT" sz="2400" b="1" dirty="0" smtClean="0">
                <a:solidFill>
                  <a:srgbClr val="2F3848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Jaunimo organizacijos</a:t>
            </a:r>
            <a:endParaRPr lang="en" sz="2400" b="1" dirty="0">
              <a:solidFill>
                <a:srgbClr val="2F3848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832475" y="168450"/>
            <a:ext cx="7951799" cy="9734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lt-LT" dirty="0" smtClean="0"/>
              <a:t>Kaip bendradarbiauti</a:t>
            </a:r>
            <a:endParaRPr lang="en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/>
          <p:nvPr/>
        </p:nvSpPr>
        <p:spPr>
          <a:xfrm>
            <a:off x="2306143" y="1621326"/>
            <a:ext cx="4608512" cy="4464496"/>
          </a:xfrm>
          <a:prstGeom prst="ellipse">
            <a:avLst/>
          </a:prstGeom>
          <a:solidFill>
            <a:srgbClr val="2F3848"/>
          </a:solidFill>
          <a:ln w="114300" cap="flat" cmpd="sng">
            <a:solidFill>
              <a:srgbClr val="2F3848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>
              <a:spcBef>
                <a:spcPts val="0"/>
              </a:spcBef>
              <a:buNone/>
            </a:pPr>
            <a:r>
              <a:rPr lang="lt-LT" sz="2400" b="1" dirty="0" err="1" smtClean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Apaskritieji</a:t>
            </a:r>
            <a:r>
              <a:rPr lang="lt-LT" sz="2400" b="1" dirty="0" smtClean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 stalai</a:t>
            </a:r>
          </a:p>
          <a:p>
            <a:pPr lvl="0" algn="ctr">
              <a:spcBef>
                <a:spcPts val="0"/>
              </a:spcBef>
              <a:buNone/>
            </a:pPr>
            <a:endParaRPr lang="lt-LT" sz="2400" b="1" dirty="0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  <a:p>
            <a:pPr lvl="0" algn="ctr">
              <a:spcBef>
                <a:spcPts val="0"/>
              </a:spcBef>
              <a:buNone/>
            </a:pPr>
            <a:r>
              <a:rPr lang="lt-LT" sz="2400" b="1" dirty="0" smtClean="0">
                <a:solidFill>
                  <a:srgbClr val="FFFFFF"/>
                </a:solidFill>
                <a:latin typeface="Source Sans Pro"/>
                <a:ea typeface="Source Sans Pro"/>
                <a:cs typeface="Source Sans Pro"/>
                <a:sym typeface="Source Sans Pro"/>
              </a:rPr>
              <a:t>Bendra nuomonė</a:t>
            </a:r>
            <a:endParaRPr lang="en" sz="2400" b="1" dirty="0">
              <a:solidFill>
                <a:srgbClr val="FFFFFF"/>
              </a:solidFill>
              <a:latin typeface="Source Sans Pro"/>
              <a:ea typeface="Source Sans Pro"/>
              <a:cs typeface="Source Sans Pro"/>
              <a:sym typeface="Source Sans Pro"/>
            </a:endParaRPr>
          </a:p>
        </p:txBody>
      </p:sp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832475" y="168450"/>
            <a:ext cx="7951799" cy="9734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lt-LT" dirty="0" smtClean="0"/>
              <a:t>Kaip bendradarbiauti</a:t>
            </a: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2400441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810450" y="2790325"/>
            <a:ext cx="7523099" cy="8042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dirty="0" smtClean="0">
                <a:latin typeface="+mj-lt"/>
              </a:rPr>
              <a:t>NVO </a:t>
            </a:r>
            <a:r>
              <a:rPr lang="en-US" dirty="0" err="1" smtClean="0">
                <a:latin typeface="+mj-lt"/>
              </a:rPr>
              <a:t>atstovavim</a:t>
            </a:r>
            <a:r>
              <a:rPr lang="lt-LT" dirty="0" smtClean="0">
                <a:latin typeface="+mj-lt"/>
              </a:rPr>
              <a:t>ą reikėtų vertinti kaip galimybę valdžios institucijoms išgirsti bendrą NVO atstovų nuomonę. Tokią nuomonę turėtų išreikšti konkreti organizacijų grupė / asociacija visų ar bent jau daugumos organizacijų vardu.</a:t>
            </a:r>
            <a:endParaRPr lang="en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3422124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nedick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792</Words>
  <Application>Microsoft Office PowerPoint</Application>
  <PresentationFormat>On-screen Show (4:3)</PresentationFormat>
  <Paragraphs>119</Paragraphs>
  <Slides>20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Source Sans Pro</vt:lpstr>
      <vt:lpstr>Benedick template</vt:lpstr>
      <vt:lpstr>Jaunimas regionuose: lūkesčiai vietos savivaldai, bendradarbiavimui, darbo rinkai  Mantas Zakarka 2017-03-23 Vilnius</vt:lpstr>
      <vt:lpstr>1. Kas yra kas?</vt:lpstr>
      <vt:lpstr>Jaunimo politikos pagrindų įstatymas</vt:lpstr>
      <vt:lpstr>Savivaldybė</vt:lpstr>
      <vt:lpstr>PowerPoint Presentation</vt:lpstr>
      <vt:lpstr>2. Lūkesčiai vietos savivaldai</vt:lpstr>
      <vt:lpstr>Kaip bendradarbiauti</vt:lpstr>
      <vt:lpstr>Kaip bendradarbiauti</vt:lpstr>
      <vt:lpstr>PowerPoint Presentation</vt:lpstr>
      <vt:lpstr>Sprendimų priėmimo procesas</vt:lpstr>
      <vt:lpstr>Sprendimų priėmimo procesas</vt:lpstr>
      <vt:lpstr>Prielaidos bendradarbiavimui arba kodėl to reikia?</vt:lpstr>
      <vt:lpstr>Pagrindiniai bendradarbiavimo aspektai</vt:lpstr>
      <vt:lpstr>Pažiūrėkim konkrečiau</vt:lpstr>
      <vt:lpstr>3. Bendradarbiavimas ir darbo rinka</vt:lpstr>
      <vt:lpstr>Pagrindinė grėsmė</vt:lpstr>
      <vt:lpstr>Tiesioginė nauda</vt:lpstr>
      <vt:lpstr>Kas yra kas</vt:lpstr>
      <vt:lpstr>Jaunimo organizacijų funkcijos </vt:lpstr>
      <vt:lpstr>Ačiū!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Nevyriausybinių organizacijų ir vietos savivaldybės bendradarbiavimo būdai ir nauda bendruomenei  Mantas Zakarka 2016 m. lapkričio 30 d., Kėdainiai</dc:title>
  <dc:creator>Mantas Zakarka</dc:creator>
  <cp:lastModifiedBy>Mantas Zakarka</cp:lastModifiedBy>
  <cp:revision>21</cp:revision>
  <dcterms:modified xsi:type="dcterms:W3CDTF">2017-03-22T07:44:43Z</dcterms:modified>
</cp:coreProperties>
</file>